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4335" r:id="rId2"/>
  </p:sldMasterIdLst>
  <p:notesMasterIdLst>
    <p:notesMasterId r:id="rId39"/>
  </p:notesMasterIdLst>
  <p:handoutMasterIdLst>
    <p:handoutMasterId r:id="rId40"/>
  </p:handoutMasterIdLst>
  <p:sldIdLst>
    <p:sldId id="298" r:id="rId3"/>
    <p:sldId id="273" r:id="rId4"/>
    <p:sldId id="406" r:id="rId5"/>
    <p:sldId id="407" r:id="rId6"/>
    <p:sldId id="408" r:id="rId7"/>
    <p:sldId id="409" r:id="rId8"/>
    <p:sldId id="410" r:id="rId9"/>
    <p:sldId id="404" r:id="rId10"/>
    <p:sldId id="405" r:id="rId11"/>
    <p:sldId id="401" r:id="rId12"/>
    <p:sldId id="391" r:id="rId13"/>
    <p:sldId id="392" r:id="rId14"/>
    <p:sldId id="396" r:id="rId15"/>
    <p:sldId id="402" r:id="rId16"/>
    <p:sldId id="398" r:id="rId17"/>
    <p:sldId id="352" r:id="rId18"/>
    <p:sldId id="368" r:id="rId19"/>
    <p:sldId id="319" r:id="rId20"/>
    <p:sldId id="400" r:id="rId21"/>
    <p:sldId id="359" r:id="rId22"/>
    <p:sldId id="363" r:id="rId23"/>
    <p:sldId id="362" r:id="rId24"/>
    <p:sldId id="399" r:id="rId25"/>
    <p:sldId id="365" r:id="rId26"/>
    <p:sldId id="360" r:id="rId27"/>
    <p:sldId id="403" r:id="rId28"/>
    <p:sldId id="348" r:id="rId29"/>
    <p:sldId id="329" r:id="rId30"/>
    <p:sldId id="332" r:id="rId31"/>
    <p:sldId id="351" r:id="rId32"/>
    <p:sldId id="353" r:id="rId33"/>
    <p:sldId id="354" r:id="rId34"/>
    <p:sldId id="355" r:id="rId35"/>
    <p:sldId id="357" r:id="rId36"/>
    <p:sldId id="358" r:id="rId37"/>
    <p:sldId id="390" r:id="rId38"/>
  </p:sldIdLst>
  <p:sldSz cx="9144000" cy="6858000" type="screen4x3"/>
  <p:notesSz cx="6807200" cy="9939338"/>
  <p:defaultTextStyle>
    <a:defPPr>
      <a:defRPr lang="en-A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44EE"/>
    <a:srgbClr val="FF6600"/>
    <a:srgbClr val="CC6600"/>
    <a:srgbClr val="E94958"/>
    <a:srgbClr val="42764C"/>
    <a:srgbClr val="00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89" autoAdjust="0"/>
    <p:restoredTop sz="94353" autoAdjust="0"/>
  </p:normalViewPr>
  <p:slideViewPr>
    <p:cSldViewPr>
      <p:cViewPr varScale="1">
        <p:scale>
          <a:sx n="70" d="100"/>
          <a:sy n="70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48" y="-84"/>
      </p:cViewPr>
      <p:guideLst>
        <p:guide orient="horz" pos="3131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4BAA1E-63EB-4AF2-BABD-F3F52B1C810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73AD8F9A-B210-45D3-8F75-4F2542F275A5}">
      <dgm:prSet phldrT="[Text]"/>
      <dgm:spPr/>
      <dgm:t>
        <a:bodyPr/>
        <a:lstStyle/>
        <a:p>
          <a:r>
            <a:rPr lang="en-AU" dirty="0" smtClean="0">
              <a:latin typeface="Arial" pitchFamily="34" charset="0"/>
              <a:cs typeface="Arial" pitchFamily="34" charset="0"/>
            </a:rPr>
            <a:t>Manage feelings</a:t>
          </a:r>
          <a:endParaRPr lang="en-AU" dirty="0">
            <a:latin typeface="Arial" pitchFamily="34" charset="0"/>
            <a:cs typeface="Arial" pitchFamily="34" charset="0"/>
          </a:endParaRPr>
        </a:p>
      </dgm:t>
    </dgm:pt>
    <dgm:pt modelId="{8369C598-B0D6-46B2-9AC5-F5D97700723D}" type="parTrans" cxnId="{2A076D8B-4D04-4CED-AA28-83014DA92476}">
      <dgm:prSet/>
      <dgm:spPr/>
      <dgm:t>
        <a:bodyPr/>
        <a:lstStyle/>
        <a:p>
          <a:endParaRPr lang="en-AU"/>
        </a:p>
      </dgm:t>
    </dgm:pt>
    <dgm:pt modelId="{71C2AA56-D7FB-4B66-B2A8-C7088FBB31EC}" type="sibTrans" cxnId="{2A076D8B-4D04-4CED-AA28-83014DA92476}">
      <dgm:prSet/>
      <dgm:spPr/>
      <dgm:t>
        <a:bodyPr/>
        <a:lstStyle/>
        <a:p>
          <a:endParaRPr lang="en-AU"/>
        </a:p>
      </dgm:t>
    </dgm:pt>
    <dgm:pt modelId="{C728F48C-49F0-4858-9609-BEB4AC4C8953}">
      <dgm:prSet phldrT="[Text]"/>
      <dgm:spPr/>
      <dgm:t>
        <a:bodyPr/>
        <a:lstStyle/>
        <a:p>
          <a:r>
            <a:rPr lang="en-AU" dirty="0" smtClean="0">
              <a:latin typeface="Arial" pitchFamily="34" charset="0"/>
              <a:cs typeface="Arial" pitchFamily="34" charset="0"/>
            </a:rPr>
            <a:t>Manage friendships </a:t>
          </a:r>
          <a:endParaRPr lang="en-AU" dirty="0">
            <a:latin typeface="Arial" pitchFamily="34" charset="0"/>
            <a:cs typeface="Arial" pitchFamily="34" charset="0"/>
          </a:endParaRPr>
        </a:p>
      </dgm:t>
    </dgm:pt>
    <dgm:pt modelId="{A8C55A19-BCB3-454A-8F9A-0FD9FB1B9AC2}" type="parTrans" cxnId="{56B5759D-89D3-4037-A71D-3E16484AFE40}">
      <dgm:prSet/>
      <dgm:spPr/>
      <dgm:t>
        <a:bodyPr/>
        <a:lstStyle/>
        <a:p>
          <a:endParaRPr lang="en-AU"/>
        </a:p>
      </dgm:t>
    </dgm:pt>
    <dgm:pt modelId="{E66B0F30-1038-4261-A481-822A975286AF}" type="sibTrans" cxnId="{56B5759D-89D3-4037-A71D-3E16484AFE40}">
      <dgm:prSet/>
      <dgm:spPr/>
      <dgm:t>
        <a:bodyPr/>
        <a:lstStyle/>
        <a:p>
          <a:endParaRPr lang="en-AU"/>
        </a:p>
      </dgm:t>
    </dgm:pt>
    <dgm:pt modelId="{0B133CF6-FBA2-4D3E-ACA6-15C2B7908F40}">
      <dgm:prSet phldrT="[Text]"/>
      <dgm:spPr/>
      <dgm:t>
        <a:bodyPr/>
        <a:lstStyle/>
        <a:p>
          <a:r>
            <a:rPr lang="en-AU" dirty="0" smtClean="0">
              <a:latin typeface="Arial" pitchFamily="34" charset="0"/>
              <a:cs typeface="Arial" pitchFamily="34" charset="0"/>
            </a:rPr>
            <a:t>Solve problems</a:t>
          </a:r>
          <a:endParaRPr lang="en-AU" dirty="0">
            <a:latin typeface="Arial" pitchFamily="34" charset="0"/>
            <a:cs typeface="Arial" pitchFamily="34" charset="0"/>
          </a:endParaRPr>
        </a:p>
      </dgm:t>
    </dgm:pt>
    <dgm:pt modelId="{C0C00B5E-CE54-4BA0-AFE6-FADB54C5475A}" type="parTrans" cxnId="{F214083B-F8D1-4077-988F-51C32F3CB6F2}">
      <dgm:prSet/>
      <dgm:spPr/>
      <dgm:t>
        <a:bodyPr/>
        <a:lstStyle/>
        <a:p>
          <a:endParaRPr lang="en-AU"/>
        </a:p>
      </dgm:t>
    </dgm:pt>
    <dgm:pt modelId="{49ABC3B2-EF89-4A3E-BB8F-367C2C6FA615}" type="sibTrans" cxnId="{F214083B-F8D1-4077-988F-51C32F3CB6F2}">
      <dgm:prSet/>
      <dgm:spPr/>
      <dgm:t>
        <a:bodyPr/>
        <a:lstStyle/>
        <a:p>
          <a:endParaRPr lang="en-AU"/>
        </a:p>
      </dgm:t>
    </dgm:pt>
    <dgm:pt modelId="{7F85A438-8279-4B46-B300-A39C23E6F951}">
      <dgm:prSet/>
      <dgm:spPr/>
      <dgm:t>
        <a:bodyPr/>
        <a:lstStyle/>
        <a:p>
          <a:endParaRPr lang="en-AU" dirty="0"/>
        </a:p>
      </dgm:t>
    </dgm:pt>
    <dgm:pt modelId="{B912E521-B634-4C9F-AEE5-66D5422F2419}" type="parTrans" cxnId="{F3D5A7C2-D302-4958-9813-643C082EC149}">
      <dgm:prSet/>
      <dgm:spPr/>
      <dgm:t>
        <a:bodyPr/>
        <a:lstStyle/>
        <a:p>
          <a:endParaRPr lang="en-AU"/>
        </a:p>
      </dgm:t>
    </dgm:pt>
    <dgm:pt modelId="{ADBB3922-329B-4A34-8C86-45182424E8B3}" type="sibTrans" cxnId="{F3D5A7C2-D302-4958-9813-643C082EC149}">
      <dgm:prSet/>
      <dgm:spPr/>
      <dgm:t>
        <a:bodyPr/>
        <a:lstStyle/>
        <a:p>
          <a:endParaRPr lang="en-AU"/>
        </a:p>
      </dgm:t>
    </dgm:pt>
    <dgm:pt modelId="{EFC096C5-D02E-45D5-B699-BFE6C41D4549}" type="pres">
      <dgm:prSet presAssocID="{794BAA1E-63EB-4AF2-BABD-F3F52B1C810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35CEF08C-D3B2-44FE-9EAF-4CFF8C3C1F91}" type="pres">
      <dgm:prSet presAssocID="{73AD8F9A-B210-45D3-8F75-4F2542F275A5}" presName="parentLin" presStyleCnt="0"/>
      <dgm:spPr/>
    </dgm:pt>
    <dgm:pt modelId="{D3DDEEE8-B8C9-4576-BA69-38E2B7CF536C}" type="pres">
      <dgm:prSet presAssocID="{73AD8F9A-B210-45D3-8F75-4F2542F275A5}" presName="parentLeftMargin" presStyleLbl="node1" presStyleIdx="0" presStyleCnt="3"/>
      <dgm:spPr/>
      <dgm:t>
        <a:bodyPr/>
        <a:lstStyle/>
        <a:p>
          <a:endParaRPr lang="en-AU"/>
        </a:p>
      </dgm:t>
    </dgm:pt>
    <dgm:pt modelId="{40510317-7082-4789-8C6C-AA4D62B5BB86}" type="pres">
      <dgm:prSet presAssocID="{73AD8F9A-B210-45D3-8F75-4F2542F275A5}" presName="parentText" presStyleLbl="node1" presStyleIdx="0" presStyleCnt="3" custLinFactNeighborX="-19828" custLinFactNeighborY="-30568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4E7FBCB-6148-4787-9EC0-CCB8F0DF2AF6}" type="pres">
      <dgm:prSet presAssocID="{73AD8F9A-B210-45D3-8F75-4F2542F275A5}" presName="negativeSpace" presStyleCnt="0"/>
      <dgm:spPr/>
    </dgm:pt>
    <dgm:pt modelId="{DF593994-076F-4AAF-8917-0D33EFD8E873}" type="pres">
      <dgm:prSet presAssocID="{73AD8F9A-B210-45D3-8F75-4F2542F275A5}" presName="childText" presStyleLbl="conFgAcc1" presStyleIdx="0" presStyleCnt="3" custLinFactY="-8938" custLinFactNeighborX="-499" custLinFactNeighborY="-10000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19C74D4-1B2A-47EF-BF60-831ED71AD1F2}" type="pres">
      <dgm:prSet presAssocID="{71C2AA56-D7FB-4B66-B2A8-C7088FBB31EC}" presName="spaceBetweenRectangles" presStyleCnt="0"/>
      <dgm:spPr/>
    </dgm:pt>
    <dgm:pt modelId="{1D45A356-BDB7-4AEE-A19A-35D2FD6CB8D4}" type="pres">
      <dgm:prSet presAssocID="{C728F48C-49F0-4858-9609-BEB4AC4C8953}" presName="parentLin" presStyleCnt="0"/>
      <dgm:spPr/>
    </dgm:pt>
    <dgm:pt modelId="{68503222-4DAC-45D3-A2FD-6C70F16781B9}" type="pres">
      <dgm:prSet presAssocID="{C728F48C-49F0-4858-9609-BEB4AC4C8953}" presName="parentLeftMargin" presStyleLbl="node1" presStyleIdx="0" presStyleCnt="3"/>
      <dgm:spPr/>
      <dgm:t>
        <a:bodyPr/>
        <a:lstStyle/>
        <a:p>
          <a:endParaRPr lang="en-AU"/>
        </a:p>
      </dgm:t>
    </dgm:pt>
    <dgm:pt modelId="{CDEB306E-1E80-483D-9134-C7D65634BD9E}" type="pres">
      <dgm:prSet presAssocID="{C728F48C-49F0-4858-9609-BEB4AC4C8953}" presName="parentText" presStyleLbl="node1" presStyleIdx="1" presStyleCnt="3" custScaleX="102596" custLinFactNeighborX="-19828" custLinFactNeighborY="-12485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560F0D5-00FA-4191-AB66-116F87D4F386}" type="pres">
      <dgm:prSet presAssocID="{C728F48C-49F0-4858-9609-BEB4AC4C8953}" presName="negativeSpace" presStyleCnt="0"/>
      <dgm:spPr/>
    </dgm:pt>
    <dgm:pt modelId="{DE99C3AF-B7CF-4837-AD6B-4D691B709C04}" type="pres">
      <dgm:prSet presAssocID="{C728F48C-49F0-4858-9609-BEB4AC4C8953}" presName="childText" presStyleLbl="conFgAcc1" presStyleIdx="1" presStyleCnt="3" custLinFactY="-15190" custLinFactNeighborX="2206" custLinFactNeighborY="-100000">
        <dgm:presLayoutVars>
          <dgm:bulletEnabled val="1"/>
        </dgm:presLayoutVars>
      </dgm:prSet>
      <dgm:spPr/>
    </dgm:pt>
    <dgm:pt modelId="{70086CF6-8763-44AE-83C0-EE0B263AABB0}" type="pres">
      <dgm:prSet presAssocID="{E66B0F30-1038-4261-A481-822A975286AF}" presName="spaceBetweenRectangles" presStyleCnt="0"/>
      <dgm:spPr/>
    </dgm:pt>
    <dgm:pt modelId="{3FC4266A-5D0F-4FC1-B597-8D847634B3CE}" type="pres">
      <dgm:prSet presAssocID="{0B133CF6-FBA2-4D3E-ACA6-15C2B7908F40}" presName="parentLin" presStyleCnt="0"/>
      <dgm:spPr/>
    </dgm:pt>
    <dgm:pt modelId="{DCDD51FA-DB4C-48CF-808B-02DEDE391520}" type="pres">
      <dgm:prSet presAssocID="{0B133CF6-FBA2-4D3E-ACA6-15C2B7908F40}" presName="parentLeftMargin" presStyleLbl="node1" presStyleIdx="1" presStyleCnt="3"/>
      <dgm:spPr/>
      <dgm:t>
        <a:bodyPr/>
        <a:lstStyle/>
        <a:p>
          <a:endParaRPr lang="en-AU"/>
        </a:p>
      </dgm:t>
    </dgm:pt>
    <dgm:pt modelId="{D6B74238-DC43-45E0-A680-3E80886A6E9C}" type="pres">
      <dgm:prSet presAssocID="{0B133CF6-FBA2-4D3E-ACA6-15C2B7908F40}" presName="parentText" presStyleLbl="node1" presStyleIdx="2" presStyleCnt="3" custLinFactNeighborX="-9136" custLinFactNeighborY="-24507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51F2523-999B-4FD0-958D-4E78007448D6}" type="pres">
      <dgm:prSet presAssocID="{0B133CF6-FBA2-4D3E-ACA6-15C2B7908F40}" presName="negativeSpace" presStyleCnt="0"/>
      <dgm:spPr/>
    </dgm:pt>
    <dgm:pt modelId="{2FD50B4D-D143-44D0-AE4F-FE7EF544C2F8}" type="pres">
      <dgm:prSet presAssocID="{0B133CF6-FBA2-4D3E-ACA6-15C2B7908F40}" presName="childText" presStyleLbl="conFgAcc1" presStyleIdx="2" presStyleCnt="3" custLinFactNeighborX="-909" custLinFactNeighborY="-38853">
        <dgm:presLayoutVars>
          <dgm:bulletEnabled val="1"/>
        </dgm:presLayoutVars>
      </dgm:prSet>
      <dgm:spPr/>
    </dgm:pt>
  </dgm:ptLst>
  <dgm:cxnLst>
    <dgm:cxn modelId="{BF29BD8F-5A8A-45CC-A5A9-D0988A6E4F02}" type="presOf" srcId="{73AD8F9A-B210-45D3-8F75-4F2542F275A5}" destId="{40510317-7082-4789-8C6C-AA4D62B5BB86}" srcOrd="1" destOrd="0" presId="urn:microsoft.com/office/officeart/2005/8/layout/list1"/>
    <dgm:cxn modelId="{9D756B14-509C-419D-B38C-1E140023EE44}" type="presOf" srcId="{0B133CF6-FBA2-4D3E-ACA6-15C2B7908F40}" destId="{D6B74238-DC43-45E0-A680-3E80886A6E9C}" srcOrd="1" destOrd="0" presId="urn:microsoft.com/office/officeart/2005/8/layout/list1"/>
    <dgm:cxn modelId="{B67550B4-998B-4BF5-8DEA-41C2C5E9C285}" type="presOf" srcId="{C728F48C-49F0-4858-9609-BEB4AC4C8953}" destId="{CDEB306E-1E80-483D-9134-C7D65634BD9E}" srcOrd="1" destOrd="0" presId="urn:microsoft.com/office/officeart/2005/8/layout/list1"/>
    <dgm:cxn modelId="{30B665F7-4BF4-4F60-B558-A9A1FC860CAD}" type="presOf" srcId="{794BAA1E-63EB-4AF2-BABD-F3F52B1C8104}" destId="{EFC096C5-D02E-45D5-B699-BFE6C41D4549}" srcOrd="0" destOrd="0" presId="urn:microsoft.com/office/officeart/2005/8/layout/list1"/>
    <dgm:cxn modelId="{56B5759D-89D3-4037-A71D-3E16484AFE40}" srcId="{794BAA1E-63EB-4AF2-BABD-F3F52B1C8104}" destId="{C728F48C-49F0-4858-9609-BEB4AC4C8953}" srcOrd="1" destOrd="0" parTransId="{A8C55A19-BCB3-454A-8F9A-0FD9FB1B9AC2}" sibTransId="{E66B0F30-1038-4261-A481-822A975286AF}"/>
    <dgm:cxn modelId="{2A076D8B-4D04-4CED-AA28-83014DA92476}" srcId="{794BAA1E-63EB-4AF2-BABD-F3F52B1C8104}" destId="{73AD8F9A-B210-45D3-8F75-4F2542F275A5}" srcOrd="0" destOrd="0" parTransId="{8369C598-B0D6-46B2-9AC5-F5D97700723D}" sibTransId="{71C2AA56-D7FB-4B66-B2A8-C7088FBB31EC}"/>
    <dgm:cxn modelId="{F214083B-F8D1-4077-988F-51C32F3CB6F2}" srcId="{794BAA1E-63EB-4AF2-BABD-F3F52B1C8104}" destId="{0B133CF6-FBA2-4D3E-ACA6-15C2B7908F40}" srcOrd="2" destOrd="0" parTransId="{C0C00B5E-CE54-4BA0-AFE6-FADB54C5475A}" sibTransId="{49ABC3B2-EF89-4A3E-BB8F-367C2C6FA615}"/>
    <dgm:cxn modelId="{DC35F217-903E-4210-A6A7-C8AD980F0106}" type="presOf" srcId="{0B133CF6-FBA2-4D3E-ACA6-15C2B7908F40}" destId="{DCDD51FA-DB4C-48CF-808B-02DEDE391520}" srcOrd="0" destOrd="0" presId="urn:microsoft.com/office/officeart/2005/8/layout/list1"/>
    <dgm:cxn modelId="{07D61578-E19E-46F3-87D2-B8070DA4DBDF}" type="presOf" srcId="{7F85A438-8279-4B46-B300-A39C23E6F951}" destId="{DF593994-076F-4AAF-8917-0D33EFD8E873}" srcOrd="0" destOrd="0" presId="urn:microsoft.com/office/officeart/2005/8/layout/list1"/>
    <dgm:cxn modelId="{8CF92455-CE5E-4873-836A-C3A1D73EF2A9}" type="presOf" srcId="{C728F48C-49F0-4858-9609-BEB4AC4C8953}" destId="{68503222-4DAC-45D3-A2FD-6C70F16781B9}" srcOrd="0" destOrd="0" presId="urn:microsoft.com/office/officeart/2005/8/layout/list1"/>
    <dgm:cxn modelId="{F3D5A7C2-D302-4958-9813-643C082EC149}" srcId="{73AD8F9A-B210-45D3-8F75-4F2542F275A5}" destId="{7F85A438-8279-4B46-B300-A39C23E6F951}" srcOrd="0" destOrd="0" parTransId="{B912E521-B634-4C9F-AEE5-66D5422F2419}" sibTransId="{ADBB3922-329B-4A34-8C86-45182424E8B3}"/>
    <dgm:cxn modelId="{5FFD7DAC-EA1A-4154-9B1F-318E49A72779}" type="presOf" srcId="{73AD8F9A-B210-45D3-8F75-4F2542F275A5}" destId="{D3DDEEE8-B8C9-4576-BA69-38E2B7CF536C}" srcOrd="0" destOrd="0" presId="urn:microsoft.com/office/officeart/2005/8/layout/list1"/>
    <dgm:cxn modelId="{588AB6F5-ABD5-4AC1-A16F-8F8AD63F27AF}" type="presParOf" srcId="{EFC096C5-D02E-45D5-B699-BFE6C41D4549}" destId="{35CEF08C-D3B2-44FE-9EAF-4CFF8C3C1F91}" srcOrd="0" destOrd="0" presId="urn:microsoft.com/office/officeart/2005/8/layout/list1"/>
    <dgm:cxn modelId="{31383CD3-0DBC-4CCB-B38E-68F01A341FC1}" type="presParOf" srcId="{35CEF08C-D3B2-44FE-9EAF-4CFF8C3C1F91}" destId="{D3DDEEE8-B8C9-4576-BA69-38E2B7CF536C}" srcOrd="0" destOrd="0" presId="urn:microsoft.com/office/officeart/2005/8/layout/list1"/>
    <dgm:cxn modelId="{DD377ABB-D15B-4B08-84F7-17667297F887}" type="presParOf" srcId="{35CEF08C-D3B2-44FE-9EAF-4CFF8C3C1F91}" destId="{40510317-7082-4789-8C6C-AA4D62B5BB86}" srcOrd="1" destOrd="0" presId="urn:microsoft.com/office/officeart/2005/8/layout/list1"/>
    <dgm:cxn modelId="{CA69FB97-72A9-4C1F-B7E0-22156EA555DD}" type="presParOf" srcId="{EFC096C5-D02E-45D5-B699-BFE6C41D4549}" destId="{54E7FBCB-6148-4787-9EC0-CCB8F0DF2AF6}" srcOrd="1" destOrd="0" presId="urn:microsoft.com/office/officeart/2005/8/layout/list1"/>
    <dgm:cxn modelId="{ECE62522-4FA7-4F22-8EE6-94BB844B7427}" type="presParOf" srcId="{EFC096C5-D02E-45D5-B699-BFE6C41D4549}" destId="{DF593994-076F-4AAF-8917-0D33EFD8E873}" srcOrd="2" destOrd="0" presId="urn:microsoft.com/office/officeart/2005/8/layout/list1"/>
    <dgm:cxn modelId="{F2C2BEF0-D1CF-4562-AC80-9E21A76157F1}" type="presParOf" srcId="{EFC096C5-D02E-45D5-B699-BFE6C41D4549}" destId="{619C74D4-1B2A-47EF-BF60-831ED71AD1F2}" srcOrd="3" destOrd="0" presId="urn:microsoft.com/office/officeart/2005/8/layout/list1"/>
    <dgm:cxn modelId="{B22594E7-7F3D-4220-AAE9-149DA8E0DEC1}" type="presParOf" srcId="{EFC096C5-D02E-45D5-B699-BFE6C41D4549}" destId="{1D45A356-BDB7-4AEE-A19A-35D2FD6CB8D4}" srcOrd="4" destOrd="0" presId="urn:microsoft.com/office/officeart/2005/8/layout/list1"/>
    <dgm:cxn modelId="{6304FC3B-A38F-449F-B705-A4F52B5D3B7F}" type="presParOf" srcId="{1D45A356-BDB7-4AEE-A19A-35D2FD6CB8D4}" destId="{68503222-4DAC-45D3-A2FD-6C70F16781B9}" srcOrd="0" destOrd="0" presId="urn:microsoft.com/office/officeart/2005/8/layout/list1"/>
    <dgm:cxn modelId="{AB142F2B-8627-407B-8B23-C6CB5BF0735D}" type="presParOf" srcId="{1D45A356-BDB7-4AEE-A19A-35D2FD6CB8D4}" destId="{CDEB306E-1E80-483D-9134-C7D65634BD9E}" srcOrd="1" destOrd="0" presId="urn:microsoft.com/office/officeart/2005/8/layout/list1"/>
    <dgm:cxn modelId="{490B9FCC-9E9C-4482-95FA-CBA7162AE7AE}" type="presParOf" srcId="{EFC096C5-D02E-45D5-B699-BFE6C41D4549}" destId="{1560F0D5-00FA-4191-AB66-116F87D4F386}" srcOrd="5" destOrd="0" presId="urn:microsoft.com/office/officeart/2005/8/layout/list1"/>
    <dgm:cxn modelId="{82992A0D-F571-4BD9-B0B6-6536F27E3D21}" type="presParOf" srcId="{EFC096C5-D02E-45D5-B699-BFE6C41D4549}" destId="{DE99C3AF-B7CF-4837-AD6B-4D691B709C04}" srcOrd="6" destOrd="0" presId="urn:microsoft.com/office/officeart/2005/8/layout/list1"/>
    <dgm:cxn modelId="{531D2F6B-159A-4364-99D0-CA01BBC57A9B}" type="presParOf" srcId="{EFC096C5-D02E-45D5-B699-BFE6C41D4549}" destId="{70086CF6-8763-44AE-83C0-EE0B263AABB0}" srcOrd="7" destOrd="0" presId="urn:microsoft.com/office/officeart/2005/8/layout/list1"/>
    <dgm:cxn modelId="{59EE699E-9737-41BA-828C-38736597112D}" type="presParOf" srcId="{EFC096C5-D02E-45D5-B699-BFE6C41D4549}" destId="{3FC4266A-5D0F-4FC1-B597-8D847634B3CE}" srcOrd="8" destOrd="0" presId="urn:microsoft.com/office/officeart/2005/8/layout/list1"/>
    <dgm:cxn modelId="{E0ED8214-7CDB-4301-90D5-886932D35519}" type="presParOf" srcId="{3FC4266A-5D0F-4FC1-B597-8D847634B3CE}" destId="{DCDD51FA-DB4C-48CF-808B-02DEDE391520}" srcOrd="0" destOrd="0" presId="urn:microsoft.com/office/officeart/2005/8/layout/list1"/>
    <dgm:cxn modelId="{D0D30EED-BDB8-4A0D-9D51-946910F77747}" type="presParOf" srcId="{3FC4266A-5D0F-4FC1-B597-8D847634B3CE}" destId="{D6B74238-DC43-45E0-A680-3E80886A6E9C}" srcOrd="1" destOrd="0" presId="urn:microsoft.com/office/officeart/2005/8/layout/list1"/>
    <dgm:cxn modelId="{CF24F950-F8D7-47EF-97CF-5040ED648097}" type="presParOf" srcId="{EFC096C5-D02E-45D5-B699-BFE6C41D4549}" destId="{751F2523-999B-4FD0-958D-4E78007448D6}" srcOrd="9" destOrd="0" presId="urn:microsoft.com/office/officeart/2005/8/layout/list1"/>
    <dgm:cxn modelId="{8E5C8DA5-9043-4541-947F-23ECA8926F56}" type="presParOf" srcId="{EFC096C5-D02E-45D5-B699-BFE6C41D4549}" destId="{2FD50B4D-D143-44D0-AE4F-FE7EF544C2F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352D73-3BD2-4895-8492-FBBD4308A1C8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8582312-DE79-4CA4-B38C-F072B0725DA3}">
      <dgm:prSet phldrT="[Text]" custT="1"/>
      <dgm:spPr/>
      <dgm:t>
        <a:bodyPr/>
        <a:lstStyle/>
        <a:p>
          <a:r>
            <a:rPr lang="en-AU" sz="1600" b="1" dirty="0" smtClean="0">
              <a:latin typeface="Arial" pitchFamily="34" charset="0"/>
              <a:cs typeface="Arial" pitchFamily="34" charset="0"/>
            </a:rPr>
            <a:t>Manage</a:t>
          </a:r>
        </a:p>
        <a:p>
          <a:r>
            <a:rPr lang="en-AU" sz="1600" b="1" dirty="0" smtClean="0">
              <a:latin typeface="Arial" pitchFamily="34" charset="0"/>
              <a:cs typeface="Arial" pitchFamily="34" charset="0"/>
            </a:rPr>
            <a:t>themselves</a:t>
          </a:r>
          <a:endParaRPr lang="en-AU" sz="1600" b="1" dirty="0">
            <a:latin typeface="Arial" pitchFamily="34" charset="0"/>
            <a:cs typeface="Arial" pitchFamily="34" charset="0"/>
          </a:endParaRPr>
        </a:p>
      </dgm:t>
    </dgm:pt>
    <dgm:pt modelId="{4B4B376F-FC24-4DDC-95CC-5CDF534E7A44}" type="parTrans" cxnId="{B1C8A165-918A-4931-B879-9B70A70EB566}">
      <dgm:prSet/>
      <dgm:spPr/>
      <dgm:t>
        <a:bodyPr/>
        <a:lstStyle/>
        <a:p>
          <a:endParaRPr lang="en-AU"/>
        </a:p>
      </dgm:t>
    </dgm:pt>
    <dgm:pt modelId="{86EFB51D-119A-4FA5-9D55-26166EEA1B11}" type="sibTrans" cxnId="{B1C8A165-918A-4931-B879-9B70A70EB566}">
      <dgm:prSet/>
      <dgm:spPr/>
      <dgm:t>
        <a:bodyPr/>
        <a:lstStyle/>
        <a:p>
          <a:endParaRPr lang="en-AU"/>
        </a:p>
      </dgm:t>
    </dgm:pt>
    <dgm:pt modelId="{82AC10F7-D53F-4F58-9FA6-C59EE7B9CDA7}">
      <dgm:prSet phldrT="[Text]" custT="1"/>
      <dgm:spPr/>
      <dgm:t>
        <a:bodyPr/>
        <a:lstStyle/>
        <a:p>
          <a:r>
            <a:rPr lang="en-AU" sz="2000" b="1" dirty="0" smtClean="0">
              <a:latin typeface="Arial" pitchFamily="34" charset="0"/>
              <a:cs typeface="Arial" pitchFamily="34" charset="0"/>
            </a:rPr>
            <a:t>Relate to others</a:t>
          </a:r>
          <a:endParaRPr lang="en-AU" sz="2000" b="1" dirty="0">
            <a:latin typeface="Arial" pitchFamily="34" charset="0"/>
            <a:cs typeface="Arial" pitchFamily="34" charset="0"/>
          </a:endParaRPr>
        </a:p>
      </dgm:t>
    </dgm:pt>
    <dgm:pt modelId="{8AF907B5-BE23-49AE-8B8E-CBA3F88E60A3}" type="parTrans" cxnId="{285887D3-75B9-4919-B353-4D9A50DEC075}">
      <dgm:prSet/>
      <dgm:spPr/>
      <dgm:t>
        <a:bodyPr/>
        <a:lstStyle/>
        <a:p>
          <a:endParaRPr lang="en-AU"/>
        </a:p>
      </dgm:t>
    </dgm:pt>
    <dgm:pt modelId="{8A9279C3-6F89-4A58-9BA1-6174E3F09FC6}" type="sibTrans" cxnId="{285887D3-75B9-4919-B353-4D9A50DEC075}">
      <dgm:prSet/>
      <dgm:spPr/>
      <dgm:t>
        <a:bodyPr/>
        <a:lstStyle/>
        <a:p>
          <a:endParaRPr lang="en-AU"/>
        </a:p>
      </dgm:t>
    </dgm:pt>
    <dgm:pt modelId="{75685C52-EECC-4E06-970A-BB2909E77C18}">
      <dgm:prSet phldrT="[Text]" custT="1"/>
      <dgm:spPr/>
      <dgm:t>
        <a:bodyPr/>
        <a:lstStyle/>
        <a:p>
          <a:r>
            <a:rPr lang="en-AU" sz="1800" b="1" dirty="0" smtClean="0">
              <a:latin typeface="Arial" pitchFamily="34" charset="0"/>
              <a:cs typeface="Arial" pitchFamily="34" charset="0"/>
            </a:rPr>
            <a:t>Resolve conflicts</a:t>
          </a:r>
          <a:endParaRPr lang="en-AU" sz="1800" b="1" dirty="0">
            <a:latin typeface="Arial" pitchFamily="34" charset="0"/>
            <a:cs typeface="Arial" pitchFamily="34" charset="0"/>
          </a:endParaRPr>
        </a:p>
      </dgm:t>
    </dgm:pt>
    <dgm:pt modelId="{27F5C208-106F-45A3-ACE3-4332A8AA435C}" type="parTrans" cxnId="{27921718-609A-4D55-B9CE-CCFDF3BFF79E}">
      <dgm:prSet/>
      <dgm:spPr/>
      <dgm:t>
        <a:bodyPr/>
        <a:lstStyle/>
        <a:p>
          <a:endParaRPr lang="en-AU"/>
        </a:p>
      </dgm:t>
    </dgm:pt>
    <dgm:pt modelId="{76B19B0A-B306-4D02-A7AA-528C233C062E}" type="sibTrans" cxnId="{27921718-609A-4D55-B9CE-CCFDF3BFF79E}">
      <dgm:prSet/>
      <dgm:spPr/>
      <dgm:t>
        <a:bodyPr/>
        <a:lstStyle/>
        <a:p>
          <a:endParaRPr lang="en-AU"/>
        </a:p>
      </dgm:t>
    </dgm:pt>
    <dgm:pt modelId="{4DB85CDC-0819-4DE5-9C6D-B6C6D8B00416}">
      <dgm:prSet phldrT="[Text]" custT="1"/>
      <dgm:spPr/>
      <dgm:t>
        <a:bodyPr/>
        <a:lstStyle/>
        <a:p>
          <a:r>
            <a:rPr lang="en-AU" sz="1800" b="1" dirty="0" smtClean="0">
              <a:latin typeface="Arial" pitchFamily="34" charset="0"/>
              <a:cs typeface="Arial" pitchFamily="34" charset="0"/>
            </a:rPr>
            <a:t>Feel positive about themselves and the world around them</a:t>
          </a:r>
          <a:endParaRPr lang="en-AU" sz="1800" b="1" dirty="0">
            <a:latin typeface="Arial" pitchFamily="34" charset="0"/>
            <a:cs typeface="Arial" pitchFamily="34" charset="0"/>
          </a:endParaRPr>
        </a:p>
      </dgm:t>
    </dgm:pt>
    <dgm:pt modelId="{0FBAC11F-95B4-4FAE-AD52-A1C695E14794}" type="parTrans" cxnId="{19D650AD-5116-4FA8-8BA8-879859E5AACE}">
      <dgm:prSet/>
      <dgm:spPr/>
      <dgm:t>
        <a:bodyPr/>
        <a:lstStyle/>
        <a:p>
          <a:endParaRPr lang="en-AU"/>
        </a:p>
      </dgm:t>
    </dgm:pt>
    <dgm:pt modelId="{C19ECB5D-34FD-4728-842B-07DD262B7DF6}" type="sibTrans" cxnId="{19D650AD-5116-4FA8-8BA8-879859E5AACE}">
      <dgm:prSet/>
      <dgm:spPr/>
      <dgm:t>
        <a:bodyPr/>
        <a:lstStyle/>
        <a:p>
          <a:endParaRPr lang="en-AU"/>
        </a:p>
      </dgm:t>
    </dgm:pt>
    <dgm:pt modelId="{DF2F17C4-40B0-452B-89C2-7CB6ACB4621C}" type="pres">
      <dgm:prSet presAssocID="{B4352D73-3BD2-4895-8492-FBBD4308A1C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74BDC51E-5AA8-4058-B0CB-5D4885A57E05}" type="pres">
      <dgm:prSet presAssocID="{B4352D73-3BD2-4895-8492-FBBD4308A1C8}" presName="comp1" presStyleCnt="0"/>
      <dgm:spPr/>
    </dgm:pt>
    <dgm:pt modelId="{6ABCBAB7-9C33-4042-B092-227626FB4F0A}" type="pres">
      <dgm:prSet presAssocID="{B4352D73-3BD2-4895-8492-FBBD4308A1C8}" presName="circle1" presStyleLbl="node1" presStyleIdx="0" presStyleCnt="4" custScaleX="98591" custLinFactNeighborX="-34" custLinFactNeighborY="-1768"/>
      <dgm:spPr/>
      <dgm:t>
        <a:bodyPr/>
        <a:lstStyle/>
        <a:p>
          <a:endParaRPr lang="en-AU"/>
        </a:p>
      </dgm:t>
    </dgm:pt>
    <dgm:pt modelId="{03A4C55E-F4F7-4D16-ACC0-2334B30DA908}" type="pres">
      <dgm:prSet presAssocID="{B4352D73-3BD2-4895-8492-FBBD4308A1C8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6982378-A187-4DD7-8F91-79FEDA1F3BEC}" type="pres">
      <dgm:prSet presAssocID="{B4352D73-3BD2-4895-8492-FBBD4308A1C8}" presName="comp2" presStyleCnt="0"/>
      <dgm:spPr/>
    </dgm:pt>
    <dgm:pt modelId="{DD64211E-C1CD-4CDC-9F66-460EB137159A}" type="pres">
      <dgm:prSet presAssocID="{B4352D73-3BD2-4895-8492-FBBD4308A1C8}" presName="circle2" presStyleLbl="node1" presStyleIdx="1" presStyleCnt="4" custScaleX="110009" custLinFactNeighborX="-1333"/>
      <dgm:spPr/>
      <dgm:t>
        <a:bodyPr/>
        <a:lstStyle/>
        <a:p>
          <a:endParaRPr lang="en-AU"/>
        </a:p>
      </dgm:t>
    </dgm:pt>
    <dgm:pt modelId="{FC3EC974-D1D0-4493-AC3C-2164A77EAF85}" type="pres">
      <dgm:prSet presAssocID="{B4352D73-3BD2-4895-8492-FBBD4308A1C8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63D13E7-4957-41B4-800E-E780BA1C9F86}" type="pres">
      <dgm:prSet presAssocID="{B4352D73-3BD2-4895-8492-FBBD4308A1C8}" presName="comp3" presStyleCnt="0"/>
      <dgm:spPr/>
    </dgm:pt>
    <dgm:pt modelId="{191A4548-BF5E-462E-955D-E7CA50CB692E}" type="pres">
      <dgm:prSet presAssocID="{B4352D73-3BD2-4895-8492-FBBD4308A1C8}" presName="circle3" presStyleLbl="node1" presStyleIdx="2" presStyleCnt="4"/>
      <dgm:spPr/>
      <dgm:t>
        <a:bodyPr/>
        <a:lstStyle/>
        <a:p>
          <a:endParaRPr lang="en-AU"/>
        </a:p>
      </dgm:t>
    </dgm:pt>
    <dgm:pt modelId="{92B955AA-5B9E-4F19-ADA3-B7466ED47D5D}" type="pres">
      <dgm:prSet presAssocID="{B4352D73-3BD2-4895-8492-FBBD4308A1C8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D26ED45-2ED1-4A21-987E-641B5AA89377}" type="pres">
      <dgm:prSet presAssocID="{B4352D73-3BD2-4895-8492-FBBD4308A1C8}" presName="comp4" presStyleCnt="0"/>
      <dgm:spPr/>
    </dgm:pt>
    <dgm:pt modelId="{36973B13-B874-4D80-8BFC-799111FDC8A0}" type="pres">
      <dgm:prSet presAssocID="{B4352D73-3BD2-4895-8492-FBBD4308A1C8}" presName="circle4" presStyleLbl="node1" presStyleIdx="3" presStyleCnt="4" custScaleX="126981"/>
      <dgm:spPr/>
      <dgm:t>
        <a:bodyPr/>
        <a:lstStyle/>
        <a:p>
          <a:endParaRPr lang="en-AU"/>
        </a:p>
      </dgm:t>
    </dgm:pt>
    <dgm:pt modelId="{0D22F8D5-35B8-4A9E-9FCF-8941CE916E50}" type="pres">
      <dgm:prSet presAssocID="{B4352D73-3BD2-4895-8492-FBBD4308A1C8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BD80F10E-69CA-4DDE-91BC-9493ECF4172C}" type="presOf" srcId="{58582312-DE79-4CA4-B38C-F072B0725DA3}" destId="{03A4C55E-F4F7-4D16-ACC0-2334B30DA908}" srcOrd="1" destOrd="0" presId="urn:microsoft.com/office/officeart/2005/8/layout/venn2"/>
    <dgm:cxn modelId="{997A51AB-439E-4250-8856-FC85485555C3}" type="presOf" srcId="{58582312-DE79-4CA4-B38C-F072B0725DA3}" destId="{6ABCBAB7-9C33-4042-B092-227626FB4F0A}" srcOrd="0" destOrd="0" presId="urn:microsoft.com/office/officeart/2005/8/layout/venn2"/>
    <dgm:cxn modelId="{F9ED820C-F77D-44E9-8585-E300395C3A46}" type="presOf" srcId="{82AC10F7-D53F-4F58-9FA6-C59EE7B9CDA7}" destId="{FC3EC974-D1D0-4493-AC3C-2164A77EAF85}" srcOrd="1" destOrd="0" presId="urn:microsoft.com/office/officeart/2005/8/layout/venn2"/>
    <dgm:cxn modelId="{695B9579-034E-4E88-8E20-732F27F8A23B}" type="presOf" srcId="{B4352D73-3BD2-4895-8492-FBBD4308A1C8}" destId="{DF2F17C4-40B0-452B-89C2-7CB6ACB4621C}" srcOrd="0" destOrd="0" presId="urn:microsoft.com/office/officeart/2005/8/layout/venn2"/>
    <dgm:cxn modelId="{3D030177-B334-4351-A6F0-9A5FCE576ACC}" type="presOf" srcId="{75685C52-EECC-4E06-970A-BB2909E77C18}" destId="{191A4548-BF5E-462E-955D-E7CA50CB692E}" srcOrd="0" destOrd="0" presId="urn:microsoft.com/office/officeart/2005/8/layout/venn2"/>
    <dgm:cxn modelId="{FADC1F94-7447-488E-8806-A09D7DF29524}" type="presOf" srcId="{4DB85CDC-0819-4DE5-9C6D-B6C6D8B00416}" destId="{0D22F8D5-35B8-4A9E-9FCF-8941CE916E50}" srcOrd="1" destOrd="0" presId="urn:microsoft.com/office/officeart/2005/8/layout/venn2"/>
    <dgm:cxn modelId="{285887D3-75B9-4919-B353-4D9A50DEC075}" srcId="{B4352D73-3BD2-4895-8492-FBBD4308A1C8}" destId="{82AC10F7-D53F-4F58-9FA6-C59EE7B9CDA7}" srcOrd="1" destOrd="0" parTransId="{8AF907B5-BE23-49AE-8B8E-CBA3F88E60A3}" sibTransId="{8A9279C3-6F89-4A58-9BA1-6174E3F09FC6}"/>
    <dgm:cxn modelId="{19D650AD-5116-4FA8-8BA8-879859E5AACE}" srcId="{B4352D73-3BD2-4895-8492-FBBD4308A1C8}" destId="{4DB85CDC-0819-4DE5-9C6D-B6C6D8B00416}" srcOrd="3" destOrd="0" parTransId="{0FBAC11F-95B4-4FAE-AD52-A1C695E14794}" sibTransId="{C19ECB5D-34FD-4728-842B-07DD262B7DF6}"/>
    <dgm:cxn modelId="{27921718-609A-4D55-B9CE-CCFDF3BFF79E}" srcId="{B4352D73-3BD2-4895-8492-FBBD4308A1C8}" destId="{75685C52-EECC-4E06-970A-BB2909E77C18}" srcOrd="2" destOrd="0" parTransId="{27F5C208-106F-45A3-ACE3-4332A8AA435C}" sibTransId="{76B19B0A-B306-4D02-A7AA-528C233C062E}"/>
    <dgm:cxn modelId="{B1C8A165-918A-4931-B879-9B70A70EB566}" srcId="{B4352D73-3BD2-4895-8492-FBBD4308A1C8}" destId="{58582312-DE79-4CA4-B38C-F072B0725DA3}" srcOrd="0" destOrd="0" parTransId="{4B4B376F-FC24-4DDC-95CC-5CDF534E7A44}" sibTransId="{86EFB51D-119A-4FA5-9D55-26166EEA1B11}"/>
    <dgm:cxn modelId="{5B2B97B7-CC79-4996-A11D-3658433E9BCD}" type="presOf" srcId="{82AC10F7-D53F-4F58-9FA6-C59EE7B9CDA7}" destId="{DD64211E-C1CD-4CDC-9F66-460EB137159A}" srcOrd="0" destOrd="0" presId="urn:microsoft.com/office/officeart/2005/8/layout/venn2"/>
    <dgm:cxn modelId="{FF86103B-840B-4F4B-82C2-5DED3B1B7CB1}" type="presOf" srcId="{75685C52-EECC-4E06-970A-BB2909E77C18}" destId="{92B955AA-5B9E-4F19-ADA3-B7466ED47D5D}" srcOrd="1" destOrd="0" presId="urn:microsoft.com/office/officeart/2005/8/layout/venn2"/>
    <dgm:cxn modelId="{F4816A34-A4FA-45D8-A2FA-520343EDD689}" type="presOf" srcId="{4DB85CDC-0819-4DE5-9C6D-B6C6D8B00416}" destId="{36973B13-B874-4D80-8BFC-799111FDC8A0}" srcOrd="0" destOrd="0" presId="urn:microsoft.com/office/officeart/2005/8/layout/venn2"/>
    <dgm:cxn modelId="{C7997812-AC28-4599-9AEB-1A267074E816}" type="presParOf" srcId="{DF2F17C4-40B0-452B-89C2-7CB6ACB4621C}" destId="{74BDC51E-5AA8-4058-B0CB-5D4885A57E05}" srcOrd="0" destOrd="0" presId="urn:microsoft.com/office/officeart/2005/8/layout/venn2"/>
    <dgm:cxn modelId="{731AE1EB-00B2-4EB1-A095-718C2FFA6174}" type="presParOf" srcId="{74BDC51E-5AA8-4058-B0CB-5D4885A57E05}" destId="{6ABCBAB7-9C33-4042-B092-227626FB4F0A}" srcOrd="0" destOrd="0" presId="urn:microsoft.com/office/officeart/2005/8/layout/venn2"/>
    <dgm:cxn modelId="{B33B2551-520F-4030-B6CF-0A96C8030643}" type="presParOf" srcId="{74BDC51E-5AA8-4058-B0CB-5D4885A57E05}" destId="{03A4C55E-F4F7-4D16-ACC0-2334B30DA908}" srcOrd="1" destOrd="0" presId="urn:microsoft.com/office/officeart/2005/8/layout/venn2"/>
    <dgm:cxn modelId="{D4C02CF9-4603-4838-BF70-F7BA47E5E3AF}" type="presParOf" srcId="{DF2F17C4-40B0-452B-89C2-7CB6ACB4621C}" destId="{F6982378-A187-4DD7-8F91-79FEDA1F3BEC}" srcOrd="1" destOrd="0" presId="urn:microsoft.com/office/officeart/2005/8/layout/venn2"/>
    <dgm:cxn modelId="{DDDA3DEF-AEB1-4D45-B11A-1FEA1F271157}" type="presParOf" srcId="{F6982378-A187-4DD7-8F91-79FEDA1F3BEC}" destId="{DD64211E-C1CD-4CDC-9F66-460EB137159A}" srcOrd="0" destOrd="0" presId="urn:microsoft.com/office/officeart/2005/8/layout/venn2"/>
    <dgm:cxn modelId="{40F3E607-D295-46B2-8C48-A940351C7F13}" type="presParOf" srcId="{F6982378-A187-4DD7-8F91-79FEDA1F3BEC}" destId="{FC3EC974-D1D0-4493-AC3C-2164A77EAF85}" srcOrd="1" destOrd="0" presId="urn:microsoft.com/office/officeart/2005/8/layout/venn2"/>
    <dgm:cxn modelId="{9D434042-91B8-48A4-843E-E752CBCBA6D0}" type="presParOf" srcId="{DF2F17C4-40B0-452B-89C2-7CB6ACB4621C}" destId="{A63D13E7-4957-41B4-800E-E780BA1C9F86}" srcOrd="2" destOrd="0" presId="urn:microsoft.com/office/officeart/2005/8/layout/venn2"/>
    <dgm:cxn modelId="{490010EE-72E1-4C4A-9FCB-133A47E3AB37}" type="presParOf" srcId="{A63D13E7-4957-41B4-800E-E780BA1C9F86}" destId="{191A4548-BF5E-462E-955D-E7CA50CB692E}" srcOrd="0" destOrd="0" presId="urn:microsoft.com/office/officeart/2005/8/layout/venn2"/>
    <dgm:cxn modelId="{75175AC3-CC10-44A3-BD63-92404BB8A878}" type="presParOf" srcId="{A63D13E7-4957-41B4-800E-E780BA1C9F86}" destId="{92B955AA-5B9E-4F19-ADA3-B7466ED47D5D}" srcOrd="1" destOrd="0" presId="urn:microsoft.com/office/officeart/2005/8/layout/venn2"/>
    <dgm:cxn modelId="{F430FDF6-13D3-44F3-B77C-572665E782B2}" type="presParOf" srcId="{DF2F17C4-40B0-452B-89C2-7CB6ACB4621C}" destId="{ED26ED45-2ED1-4A21-987E-641B5AA89377}" srcOrd="3" destOrd="0" presId="urn:microsoft.com/office/officeart/2005/8/layout/venn2"/>
    <dgm:cxn modelId="{D2AE02A8-548D-46EB-BEBE-E3C09E54144C}" type="presParOf" srcId="{ED26ED45-2ED1-4A21-987E-641B5AA89377}" destId="{36973B13-B874-4D80-8BFC-799111FDC8A0}" srcOrd="0" destOrd="0" presId="urn:microsoft.com/office/officeart/2005/8/layout/venn2"/>
    <dgm:cxn modelId="{3578851D-ACC5-46A9-93B3-A3982EF144A8}" type="presParOf" srcId="{ED26ED45-2ED1-4A21-987E-641B5AA89377}" destId="{0D22F8D5-35B8-4A9E-9FCF-8941CE916E5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93994-076F-4AAF-8917-0D33EFD8E873}">
      <dsp:nvSpPr>
        <dsp:cNvPr id="0" name=""/>
        <dsp:cNvSpPr/>
      </dsp:nvSpPr>
      <dsp:spPr>
        <a:xfrm>
          <a:off x="0" y="224576"/>
          <a:ext cx="7924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053" tIns="645668" rIns="615053" bIns="220472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AU" sz="3100" kern="1200" dirty="0"/>
        </a:p>
      </dsp:txBody>
      <dsp:txXfrm>
        <a:off x="0" y="224576"/>
        <a:ext cx="7924800" cy="781200"/>
      </dsp:txXfrm>
    </dsp:sp>
    <dsp:sp modelId="{40510317-7082-4789-8C6C-AA4D62B5BB86}">
      <dsp:nvSpPr>
        <dsp:cNvPr id="0" name=""/>
        <dsp:cNvSpPr/>
      </dsp:nvSpPr>
      <dsp:spPr>
        <a:xfrm>
          <a:off x="317673" y="0"/>
          <a:ext cx="554736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100" kern="1200" dirty="0" smtClean="0">
              <a:latin typeface="Arial" pitchFamily="34" charset="0"/>
              <a:cs typeface="Arial" pitchFamily="34" charset="0"/>
            </a:rPr>
            <a:t>Manage feelings</a:t>
          </a:r>
          <a:endParaRPr lang="en-AU" sz="3100" kern="1200" dirty="0">
            <a:latin typeface="Arial" pitchFamily="34" charset="0"/>
            <a:cs typeface="Arial" pitchFamily="34" charset="0"/>
          </a:endParaRPr>
        </a:p>
      </dsp:txBody>
      <dsp:txXfrm>
        <a:off x="362345" y="44672"/>
        <a:ext cx="5458016" cy="825776"/>
      </dsp:txXfrm>
    </dsp:sp>
    <dsp:sp modelId="{DE99C3AF-B7CF-4837-AD6B-4D691B709C04}">
      <dsp:nvSpPr>
        <dsp:cNvPr id="0" name=""/>
        <dsp:cNvSpPr/>
      </dsp:nvSpPr>
      <dsp:spPr>
        <a:xfrm>
          <a:off x="0" y="1581895"/>
          <a:ext cx="7924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EB306E-1E80-483D-9134-C7D65634BD9E}">
      <dsp:nvSpPr>
        <dsp:cNvPr id="0" name=""/>
        <dsp:cNvSpPr/>
      </dsp:nvSpPr>
      <dsp:spPr>
        <a:xfrm>
          <a:off x="317673" y="1296147"/>
          <a:ext cx="5691369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100" kern="1200" dirty="0" smtClean="0">
              <a:latin typeface="Arial" pitchFamily="34" charset="0"/>
              <a:cs typeface="Arial" pitchFamily="34" charset="0"/>
            </a:rPr>
            <a:t>Manage friendships </a:t>
          </a:r>
          <a:endParaRPr lang="en-AU" sz="3100" kern="1200" dirty="0">
            <a:latin typeface="Arial" pitchFamily="34" charset="0"/>
            <a:cs typeface="Arial" pitchFamily="34" charset="0"/>
          </a:endParaRPr>
        </a:p>
      </dsp:txBody>
      <dsp:txXfrm>
        <a:off x="362345" y="1340819"/>
        <a:ext cx="5602025" cy="825776"/>
      </dsp:txXfrm>
    </dsp:sp>
    <dsp:sp modelId="{2FD50B4D-D143-44D0-AE4F-FE7EF544C2F8}">
      <dsp:nvSpPr>
        <dsp:cNvPr id="0" name=""/>
        <dsp:cNvSpPr/>
      </dsp:nvSpPr>
      <dsp:spPr>
        <a:xfrm>
          <a:off x="0" y="3096344"/>
          <a:ext cx="7924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74238-DC43-45E0-A680-3E80886A6E9C}">
      <dsp:nvSpPr>
        <dsp:cNvPr id="0" name=""/>
        <dsp:cNvSpPr/>
      </dsp:nvSpPr>
      <dsp:spPr>
        <a:xfrm>
          <a:off x="360039" y="2592291"/>
          <a:ext cx="554736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100" kern="1200" dirty="0" smtClean="0">
              <a:latin typeface="Arial" pitchFamily="34" charset="0"/>
              <a:cs typeface="Arial" pitchFamily="34" charset="0"/>
            </a:rPr>
            <a:t>Solve problems</a:t>
          </a:r>
          <a:endParaRPr lang="en-AU" sz="3100" kern="1200" dirty="0">
            <a:latin typeface="Arial" pitchFamily="34" charset="0"/>
            <a:cs typeface="Arial" pitchFamily="34" charset="0"/>
          </a:endParaRPr>
        </a:p>
      </dsp:txBody>
      <dsp:txXfrm>
        <a:off x="404711" y="2636963"/>
        <a:ext cx="5458016" cy="825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CBAB7-9C33-4042-B092-227626FB4F0A}">
      <dsp:nvSpPr>
        <dsp:cNvPr id="0" name=""/>
        <dsp:cNvSpPr/>
      </dsp:nvSpPr>
      <dsp:spPr>
        <a:xfrm>
          <a:off x="143999" y="0"/>
          <a:ext cx="5000632" cy="50720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kern="1200" dirty="0" smtClean="0">
              <a:latin typeface="Arial" pitchFamily="34" charset="0"/>
              <a:cs typeface="Arial" pitchFamily="34" charset="0"/>
            </a:rPr>
            <a:t>Manage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kern="1200" dirty="0" smtClean="0">
              <a:latin typeface="Arial" pitchFamily="34" charset="0"/>
              <a:cs typeface="Arial" pitchFamily="34" charset="0"/>
            </a:rPr>
            <a:t>themselves</a:t>
          </a:r>
          <a:endParaRPr lang="en-AU" sz="1600" b="1" kern="1200" dirty="0">
            <a:latin typeface="Arial" pitchFamily="34" charset="0"/>
            <a:cs typeface="Arial" pitchFamily="34" charset="0"/>
          </a:endParaRPr>
        </a:p>
      </dsp:txBody>
      <dsp:txXfrm>
        <a:off x="1945227" y="253604"/>
        <a:ext cx="1398176" cy="760814"/>
      </dsp:txXfrm>
    </dsp:sp>
    <dsp:sp modelId="{DD64211E-C1CD-4CDC-9F66-460EB137159A}">
      <dsp:nvSpPr>
        <dsp:cNvPr id="0" name=""/>
        <dsp:cNvSpPr/>
      </dsp:nvSpPr>
      <dsp:spPr>
        <a:xfrm>
          <a:off x="360045" y="1014419"/>
          <a:ext cx="4463811" cy="40576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1" kern="1200" dirty="0" smtClean="0">
              <a:latin typeface="Arial" pitchFamily="34" charset="0"/>
              <a:cs typeface="Arial" pitchFamily="34" charset="0"/>
            </a:rPr>
            <a:t>Relate to others</a:t>
          </a:r>
          <a:endParaRPr lang="en-AU" sz="2000" b="1" kern="1200" dirty="0">
            <a:latin typeface="Arial" pitchFamily="34" charset="0"/>
            <a:cs typeface="Arial" pitchFamily="34" charset="0"/>
          </a:endParaRPr>
        </a:p>
      </dsp:txBody>
      <dsp:txXfrm>
        <a:off x="1811900" y="1257880"/>
        <a:ext cx="1560102" cy="730382"/>
      </dsp:txXfrm>
    </dsp:sp>
    <dsp:sp modelId="{191A4548-BF5E-462E-955D-E7CA50CB692E}">
      <dsp:nvSpPr>
        <dsp:cNvPr id="0" name=""/>
        <dsp:cNvSpPr/>
      </dsp:nvSpPr>
      <dsp:spPr>
        <a:xfrm>
          <a:off x="1124410" y="2028839"/>
          <a:ext cx="3043258" cy="30432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dirty="0" smtClean="0">
              <a:latin typeface="Arial" pitchFamily="34" charset="0"/>
              <a:cs typeface="Arial" pitchFamily="34" charset="0"/>
            </a:rPr>
            <a:t>Resolve conflicts</a:t>
          </a:r>
          <a:endParaRPr lang="en-AU" sz="1800" b="1" kern="1200" dirty="0">
            <a:latin typeface="Arial" pitchFamily="34" charset="0"/>
            <a:cs typeface="Arial" pitchFamily="34" charset="0"/>
          </a:endParaRPr>
        </a:p>
      </dsp:txBody>
      <dsp:txXfrm>
        <a:off x="1936960" y="2257083"/>
        <a:ext cx="1418158" cy="684733"/>
      </dsp:txXfrm>
    </dsp:sp>
    <dsp:sp modelId="{36973B13-B874-4D80-8BFC-799111FDC8A0}">
      <dsp:nvSpPr>
        <dsp:cNvPr id="0" name=""/>
        <dsp:cNvSpPr/>
      </dsp:nvSpPr>
      <dsp:spPr>
        <a:xfrm>
          <a:off x="1357919" y="3043258"/>
          <a:ext cx="2576240" cy="20288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dirty="0" smtClean="0">
              <a:latin typeface="Arial" pitchFamily="34" charset="0"/>
              <a:cs typeface="Arial" pitchFamily="34" charset="0"/>
            </a:rPr>
            <a:t>Feel positive about themselves and the world around them</a:t>
          </a:r>
          <a:endParaRPr lang="en-AU" sz="1800" b="1" kern="1200" dirty="0">
            <a:latin typeface="Arial" pitchFamily="34" charset="0"/>
            <a:cs typeface="Arial" pitchFamily="34" charset="0"/>
          </a:endParaRPr>
        </a:p>
      </dsp:txBody>
      <dsp:txXfrm>
        <a:off x="1735201" y="3550468"/>
        <a:ext cx="1821676" cy="1014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4" tIns="45771" rIns="91544" bIns="45771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4" tIns="45771" rIns="91544" bIns="45771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4" tIns="45771" rIns="91544" bIns="45771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4" tIns="45771" rIns="91544" bIns="45771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B53C1341-687B-44FA-BB28-2883CFEC5C09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642561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4" tIns="45771" rIns="91544" bIns="45771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4" tIns="45771" rIns="91544" bIns="45771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7046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22813"/>
            <a:ext cx="4994275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4" tIns="45771" rIns="91544" bIns="457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4" tIns="45771" rIns="91544" bIns="45771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4" tIns="45771" rIns="91544" bIns="45771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F5266EDD-E052-4FF7-9972-1FC4E6828E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407553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A6D925-F791-40DD-B3EF-173775C00838}" type="slidenum">
              <a:rPr lang="en-AU" smtClean="0">
                <a:latin typeface="Tahoma" pitchFamily="34" charset="0"/>
              </a:rPr>
              <a:pPr eaLnBrk="1" hangingPunct="1"/>
              <a:t>1</a:t>
            </a:fld>
            <a:endParaRPr lang="en-AU" dirty="0" smtClean="0">
              <a:latin typeface="Tahoma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746503-4E5F-489C-9FE6-685147586E11}" type="slidenum">
              <a:rPr lang="en-AU" smtClean="0">
                <a:latin typeface="Tahoma" pitchFamily="34" charset="0"/>
              </a:rPr>
              <a:pPr eaLnBrk="1" hangingPunct="1"/>
              <a:t>17</a:t>
            </a:fld>
            <a:endParaRPr lang="en-AU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D6EF97-23AC-4317-8109-512C8DC7F897}" type="slidenum">
              <a:rPr lang="en-AU" smtClean="0">
                <a:latin typeface="Tahoma" pitchFamily="34" charset="0"/>
              </a:rPr>
              <a:pPr eaLnBrk="1" hangingPunct="1"/>
              <a:t>18</a:t>
            </a:fld>
            <a:endParaRPr lang="en-AU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BE2485-60A4-4690-A60A-A1D422F50210}" type="slidenum">
              <a:rPr lang="en-AU" smtClean="0">
                <a:latin typeface="Tahoma" pitchFamily="34" charset="0"/>
              </a:rPr>
              <a:pPr eaLnBrk="1" hangingPunct="1"/>
              <a:t>19</a:t>
            </a:fld>
            <a:endParaRPr lang="en-AU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6392E9-74AC-41FA-833A-E6330F6BC22E}" type="slidenum">
              <a:rPr lang="en-AU" smtClean="0">
                <a:latin typeface="Tahoma" pitchFamily="34" charset="0"/>
              </a:rPr>
              <a:pPr eaLnBrk="1" hangingPunct="1"/>
              <a:t>20</a:t>
            </a:fld>
            <a:endParaRPr lang="en-AU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E2F654-71EF-4168-BBC3-C259CAEA1B06}" type="slidenum">
              <a:rPr lang="en-AU" smtClean="0">
                <a:latin typeface="Tahoma" pitchFamily="34" charset="0"/>
              </a:rPr>
              <a:pPr eaLnBrk="1" hangingPunct="1"/>
              <a:t>21</a:t>
            </a:fld>
            <a:endParaRPr lang="en-AU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7DFB1A-A0FB-4C7A-AC44-965A7C05FCC4}" type="slidenum">
              <a:rPr lang="en-AU" smtClean="0">
                <a:latin typeface="Tahoma" pitchFamily="34" charset="0"/>
              </a:rPr>
              <a:pPr eaLnBrk="1" hangingPunct="1"/>
              <a:t>22</a:t>
            </a:fld>
            <a:endParaRPr lang="en-AU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0758B7-7D64-4EB4-B88A-6753DC7890B1}" type="slidenum">
              <a:rPr lang="en-AU" smtClean="0">
                <a:latin typeface="Tahoma" pitchFamily="34" charset="0"/>
              </a:rPr>
              <a:pPr eaLnBrk="1" hangingPunct="1"/>
              <a:t>23</a:t>
            </a:fld>
            <a:endParaRPr lang="en-AU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28B580-E1CC-45C6-92C5-4F34775457DE}" type="slidenum">
              <a:rPr lang="en-AU" smtClean="0">
                <a:latin typeface="Tahoma" pitchFamily="34" charset="0"/>
              </a:rPr>
              <a:pPr eaLnBrk="1" hangingPunct="1"/>
              <a:t>24</a:t>
            </a:fld>
            <a:endParaRPr lang="en-AU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77B49AA-82F3-483C-B93E-58DB4C91B9BA}" type="slidenum">
              <a:rPr lang="en-AU" smtClean="0">
                <a:latin typeface="Tahoma" pitchFamily="34" charset="0"/>
              </a:rPr>
              <a:pPr eaLnBrk="1" hangingPunct="1"/>
              <a:t>25</a:t>
            </a:fld>
            <a:endParaRPr lang="en-AU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B308D7-815F-4303-BBAD-866D81FE3323}" type="slidenum">
              <a:rPr lang="en-AU" smtClean="0">
                <a:latin typeface="Tahoma" pitchFamily="34" charset="0"/>
              </a:rPr>
              <a:pPr eaLnBrk="1" hangingPunct="1"/>
              <a:t>26</a:t>
            </a:fld>
            <a:endParaRPr lang="en-AU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E79CCF-0234-4C14-A936-660D73D07A6F}" type="slidenum">
              <a:rPr lang="en-AU" smtClean="0">
                <a:latin typeface="Tahoma" pitchFamily="34" charset="0"/>
              </a:rPr>
              <a:pPr eaLnBrk="1" hangingPunct="1"/>
              <a:t>2</a:t>
            </a:fld>
            <a:endParaRPr lang="en-AU" dirty="0" smtClean="0">
              <a:latin typeface="Tahoma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336557-59E4-49EB-9A57-A72551886053}" type="slidenum">
              <a:rPr lang="en-AU" smtClean="0">
                <a:latin typeface="Tahoma" pitchFamily="34" charset="0"/>
              </a:rPr>
              <a:pPr eaLnBrk="1" hangingPunct="1"/>
              <a:t>27</a:t>
            </a:fld>
            <a:endParaRPr lang="en-AU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27EF32-3280-42ED-BCC7-4F51ADFD2BB5}" type="slidenum">
              <a:rPr lang="en-AU" smtClean="0">
                <a:latin typeface="Tahoma" pitchFamily="34" charset="0"/>
              </a:rPr>
              <a:pPr eaLnBrk="1" hangingPunct="1"/>
              <a:t>28</a:t>
            </a:fld>
            <a:endParaRPr lang="en-AU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56FA77-490D-4116-A160-C0E457C0B2DD}" type="slidenum">
              <a:rPr lang="en-AU" smtClean="0">
                <a:latin typeface="Tahoma" pitchFamily="34" charset="0"/>
              </a:rPr>
              <a:pPr eaLnBrk="1" hangingPunct="1"/>
              <a:t>29</a:t>
            </a:fld>
            <a:endParaRPr lang="en-AU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2B256E-3CFE-4608-B86B-F770DFDBCD8E}" type="slidenum">
              <a:rPr lang="en-AU" smtClean="0">
                <a:latin typeface="Tahoma" pitchFamily="34" charset="0"/>
              </a:rPr>
              <a:pPr eaLnBrk="1" hangingPunct="1"/>
              <a:t>30</a:t>
            </a:fld>
            <a:endParaRPr lang="en-AU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5F8CE9-8E3A-4216-A318-D990D05CED84}" type="slidenum">
              <a:rPr lang="en-AU" smtClean="0">
                <a:latin typeface="Tahoma" pitchFamily="34" charset="0"/>
              </a:rPr>
              <a:pPr eaLnBrk="1" hangingPunct="1"/>
              <a:t>31</a:t>
            </a:fld>
            <a:endParaRPr lang="en-AU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D545C5-57A9-47F7-B015-0598ECA9716B}" type="slidenum">
              <a:rPr lang="en-AU" smtClean="0">
                <a:latin typeface="Tahoma" pitchFamily="34" charset="0"/>
              </a:rPr>
              <a:pPr eaLnBrk="1" hangingPunct="1"/>
              <a:t>32</a:t>
            </a:fld>
            <a:endParaRPr lang="en-AU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373C7C-89E6-4DE3-A92C-35FE0D235EA6}" type="slidenum">
              <a:rPr lang="en-AU" smtClean="0">
                <a:latin typeface="Tahoma" pitchFamily="34" charset="0"/>
              </a:rPr>
              <a:pPr eaLnBrk="1" hangingPunct="1"/>
              <a:t>33</a:t>
            </a:fld>
            <a:endParaRPr lang="en-AU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5546CB-44C4-4459-B9A3-265691ACE4C2}" type="slidenum">
              <a:rPr lang="en-AU" smtClean="0">
                <a:latin typeface="Tahoma" pitchFamily="34" charset="0"/>
              </a:rPr>
              <a:pPr eaLnBrk="1" hangingPunct="1"/>
              <a:t>34</a:t>
            </a:fld>
            <a:endParaRPr lang="en-AU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C06B30-444B-4D05-9D8A-EF3E6E7FE1CA}" type="slidenum">
              <a:rPr lang="en-AU" smtClean="0">
                <a:latin typeface="Tahoma" pitchFamily="34" charset="0"/>
              </a:rPr>
              <a:pPr eaLnBrk="1" hangingPunct="1"/>
              <a:t>35</a:t>
            </a:fld>
            <a:endParaRPr lang="en-AU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0B5782-35EC-4528-B43D-3FA5CD182C01}" type="slidenum">
              <a:rPr lang="en-AU" smtClean="0">
                <a:latin typeface="Tahoma" pitchFamily="34" charset="0"/>
              </a:rPr>
              <a:pPr eaLnBrk="1" hangingPunct="1"/>
              <a:t>36</a:t>
            </a:fld>
            <a:endParaRPr lang="en-AU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76EDF1-78B8-4734-B5CE-56485F6087D1}" type="slidenum">
              <a:rPr lang="en-AU" smtClean="0">
                <a:latin typeface="Tahoma" pitchFamily="34" charset="0"/>
              </a:rPr>
              <a:pPr eaLnBrk="1" hangingPunct="1"/>
              <a:t>10</a:t>
            </a:fld>
            <a:endParaRPr lang="en-AU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001BEC-0C54-4B1D-B231-BB3AF68F6649}" type="slidenum">
              <a:rPr lang="en-AU" smtClean="0">
                <a:latin typeface="Tahoma" pitchFamily="34" charset="0"/>
              </a:rPr>
              <a:pPr eaLnBrk="1" hangingPunct="1"/>
              <a:t>11</a:t>
            </a:fld>
            <a:endParaRPr lang="en-AU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4042D0-12AE-4AB2-BB4D-0CB755647501}" type="slidenum">
              <a:rPr lang="en-AU" smtClean="0">
                <a:latin typeface="Tahoma" pitchFamily="34" charset="0"/>
              </a:rPr>
              <a:pPr eaLnBrk="1" hangingPunct="1"/>
              <a:t>12</a:t>
            </a:fld>
            <a:endParaRPr lang="en-AU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D72E3A-91A0-4598-AA6A-8421E5C5A1D1}" type="slidenum">
              <a:rPr lang="en-AU" smtClean="0">
                <a:latin typeface="Tahoma" pitchFamily="34" charset="0"/>
              </a:rPr>
              <a:pPr eaLnBrk="1" hangingPunct="1"/>
              <a:t>13</a:t>
            </a:fld>
            <a:endParaRPr lang="en-AU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208767-2409-4FDC-A153-764B45FC9904}" type="slidenum">
              <a:rPr lang="en-AU" smtClean="0">
                <a:latin typeface="Tahoma" pitchFamily="34" charset="0"/>
              </a:rPr>
              <a:pPr eaLnBrk="1" hangingPunct="1"/>
              <a:t>14</a:t>
            </a:fld>
            <a:endParaRPr lang="en-AU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9258B9-6864-421B-8AE0-495DF8102E92}" type="slidenum">
              <a:rPr lang="en-AU" smtClean="0">
                <a:latin typeface="Tahoma" pitchFamily="34" charset="0"/>
              </a:rPr>
              <a:pPr eaLnBrk="1" hangingPunct="1"/>
              <a:t>15</a:t>
            </a:fld>
            <a:endParaRPr lang="en-AU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070683-BBFD-4815-9C31-48219D967671}" type="slidenum">
              <a:rPr lang="en-AU" smtClean="0">
                <a:latin typeface="Tahoma" pitchFamily="34" charset="0"/>
              </a:rPr>
              <a:pPr eaLnBrk="1" hangingPunct="1"/>
              <a:t>16</a:t>
            </a:fld>
            <a:endParaRPr lang="en-AU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91898-1367-42AA-B4DE-D17571A27841}" type="datetime3">
              <a:rPr lang="en-US"/>
              <a:pPr>
                <a:defRPr/>
              </a:pPr>
              <a:t>16 August 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9A3C1-65E1-4CC9-90BA-FB1A5A156C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921146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88DD9-99E8-4C07-9C0B-AED103522148}" type="datetime3">
              <a:rPr lang="en-US"/>
              <a:pPr>
                <a:defRPr/>
              </a:pPr>
              <a:t>16 August 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9F898-4466-4385-A339-9F966910A4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5367911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37764-535A-4707-A6EB-544EC5103A02}" type="datetime3">
              <a:rPr lang="en-US"/>
              <a:pPr>
                <a:defRPr/>
              </a:pPr>
              <a:t>16 August 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AA0AA-1402-4F23-AD3F-0ADA84D36C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9021801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670BB84-0A64-45FF-AF02-44B4E9C241FC}" type="datetime3">
              <a:rPr lang="en-US"/>
              <a:pPr>
                <a:defRPr/>
              </a:pPr>
              <a:t>16 August 2013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2244EA9-56F0-4499-B50A-4ADA8DA544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2614850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B086F-12AB-4F92-AC54-96D5F805F03A}" type="datetime3">
              <a:rPr lang="en-US"/>
              <a:pPr>
                <a:defRPr/>
              </a:pPr>
              <a:t>16 August 2013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70990-9E40-4484-8FD3-0522948A07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4622758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DCD564-2390-4598-96E5-72F2133D32EE}" type="datetime3">
              <a:rPr lang="en-US"/>
              <a:pPr>
                <a:defRPr/>
              </a:pPr>
              <a:t>16 August 2013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573128-E158-4DE4-96D2-06E6DF833C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9898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88A5B2-F105-4E9E-B2AD-353B088140B5}" type="datetime3">
              <a:rPr lang="en-US"/>
              <a:pPr>
                <a:defRPr/>
              </a:pPr>
              <a:t>16 August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30A8E6-8AE8-4F38-905F-0738387C18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1157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FD43FD-15A8-4E8E-BCF9-DCBECA2D1162}" type="datetime3">
              <a:rPr lang="en-US"/>
              <a:pPr>
                <a:defRPr/>
              </a:pPr>
              <a:t>16 August 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B7C340-28FE-4904-B5D4-A94C8632E8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8620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06ADDD-1DE1-4C28-890F-00C53E4DDDAD}" type="datetime3">
              <a:rPr lang="en-US"/>
              <a:pPr>
                <a:defRPr/>
              </a:pPr>
              <a:t>16 August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27C214-2778-46DF-879F-22C89EB9E5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1987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913B0-1DA1-473D-ADE8-8BBD846D072F}" type="datetime3">
              <a:rPr lang="en-US"/>
              <a:pPr>
                <a:defRPr/>
              </a:pPr>
              <a:t>16 August 2013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70F3E-74D1-490F-81D9-873CA1430C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7005337"/>
      </p:ext>
    </p:extLst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A89F4A-1CCC-4401-A1C6-0816F8B6E083}" type="datetime3">
              <a:rPr lang="en-US"/>
              <a:pPr>
                <a:defRPr/>
              </a:pPr>
              <a:t>16 August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86676A-7667-4679-975B-FB4D157FB6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0687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CD75E-298D-4A2D-A36F-19F665612F07}" type="datetime3">
              <a:rPr lang="en-US"/>
              <a:pPr>
                <a:defRPr/>
              </a:pPr>
              <a:t>16 August 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E5A2D-121C-4978-857F-03F540DFEC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77622"/>
      </p:ext>
    </p:extLst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72B7E4D-6DBD-4548-9393-94AAAE3962A7}" type="datetime3">
              <a:rPr lang="en-US"/>
              <a:pPr>
                <a:defRPr/>
              </a:pPr>
              <a:t>16 August 2013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EB541E4-FCAD-4269-80AC-7B9F0D6F30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9873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493DD-1B31-486D-9C27-279CC661A165}" type="datetime3">
              <a:rPr lang="en-US"/>
              <a:pPr>
                <a:defRPr/>
              </a:pPr>
              <a:t>16 August 2013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8C7B1-65F7-40F3-8DC6-FF2541472E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0380188"/>
      </p:ext>
    </p:extLst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225DD-DE04-4A56-BA54-1145254D40E3}" type="datetime3">
              <a:rPr lang="en-US"/>
              <a:pPr>
                <a:defRPr/>
              </a:pPr>
              <a:t>16 August 2013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D89A8-852E-4A15-88FE-73F3A669B8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1008124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86DF1-4C4B-495A-959A-12353C7863AD}" type="datetime3">
              <a:rPr lang="en-US"/>
              <a:pPr>
                <a:defRPr/>
              </a:pPr>
              <a:t>16 August 2013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A4AA9-8376-48AA-8B2D-04F4DBB322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9382326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0CB43-5F00-4E6A-A05A-656205B202DC}" type="datetime3">
              <a:rPr lang="en-US"/>
              <a:pPr>
                <a:defRPr/>
              </a:pPr>
              <a:t>16 August 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E1AB4-9ABB-4090-839C-E20716EA1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3040776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A0A4A-E69E-4D42-B4C6-067F3476890C}" type="datetime3">
              <a:rPr lang="en-US"/>
              <a:pPr>
                <a:defRPr/>
              </a:pPr>
              <a:t>16 August 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727CB-5361-4783-9E50-F274364D5A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2756296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05DC6-0D3C-4B75-A868-5D36B42BEA47}" type="datetime3">
              <a:rPr lang="en-US"/>
              <a:pPr>
                <a:defRPr/>
              </a:pPr>
              <a:t>16 August 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4E130-0B76-4835-9F64-E233AE458C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9009222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D4643-2DFC-4E24-9273-4A14004EA901}" type="datetime3">
              <a:rPr lang="en-US"/>
              <a:pPr>
                <a:defRPr/>
              </a:pPr>
              <a:t>16 August 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6F76-128F-48CB-BA1A-DE20159E5C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6947520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D96BD-C99C-4F6B-AF76-F0D8067956A2}" type="datetime3">
              <a:rPr lang="en-US"/>
              <a:pPr>
                <a:defRPr/>
              </a:pPr>
              <a:t>16 August 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BFC8-0B0A-483C-ADE3-EEC982FE85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262011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310C7-E7E6-42E6-B37C-4DC4B6413065}" type="datetime3">
              <a:rPr lang="en-US"/>
              <a:pPr>
                <a:defRPr/>
              </a:pPr>
              <a:t>16 August 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42FAA-32C2-42B4-AA25-209F97A694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3103907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7DA88-AAB6-4ED0-84C7-BA27D9802F9A}" type="datetime3">
              <a:rPr lang="en-US"/>
              <a:pPr>
                <a:defRPr/>
              </a:pPr>
              <a:t>16 August 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DC62D-263A-40CC-8EC0-D27D31AFBE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3286674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6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n-lt"/>
              </a:defRPr>
            </a:lvl1pPr>
          </a:lstStyle>
          <a:p>
            <a:pPr>
              <a:defRPr/>
            </a:pPr>
            <a:fld id="{A8C1AEE2-8875-49B2-91E8-037A6AA071EC}" type="datetime3">
              <a:rPr lang="en-US"/>
              <a:pPr>
                <a:defRPr/>
              </a:pPr>
              <a:t>16 August 2013</a:t>
            </a:fld>
            <a:endParaRPr lang="en-US" dirty="0"/>
          </a:p>
        </p:txBody>
      </p:sp>
      <p:sp>
        <p:nvSpPr>
          <p:cNvPr id="236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6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C2D2BF3E-35CB-40B8-BA6B-FE3ED06485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en-US" sz="2400" dirty="0">
              <a:latin typeface="Tahoma" pitchFamily="34" charset="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228600" y="4876800"/>
            <a:ext cx="838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AU" sz="2400" dirty="0">
              <a:latin typeface="Tahoma" pitchFamily="34" charset="0"/>
            </a:endParaRPr>
          </a:p>
          <a:p>
            <a:pPr algn="l">
              <a:spcBef>
                <a:spcPct val="50000"/>
              </a:spcBef>
              <a:defRPr/>
            </a:pPr>
            <a:endParaRPr lang="en-AU" sz="2400" dirty="0">
              <a:latin typeface="Tahoma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250825" y="5084763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400" dirty="0">
              <a:latin typeface="Tahoma" pitchFamily="34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179388" y="5084763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400" dirty="0">
              <a:latin typeface="Tahoma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71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36" r:id="rId2"/>
    <p:sldLayoutId id="2147484637" r:id="rId3"/>
    <p:sldLayoutId id="2147484638" r:id="rId4"/>
    <p:sldLayoutId id="2147484639" r:id="rId5"/>
    <p:sldLayoutId id="2147484640" r:id="rId6"/>
    <p:sldLayoutId id="2147484641" r:id="rId7"/>
    <p:sldLayoutId id="2147484642" r:id="rId8"/>
    <p:sldLayoutId id="2147484643" r:id="rId9"/>
    <p:sldLayoutId id="2147484644" r:id="rId10"/>
    <p:sldLayoutId id="2147484645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6" grpId="0"/>
      <p:bldP spid="23654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65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654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365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65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65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654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365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65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65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654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365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65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65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654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365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65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65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654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365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65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AD8B758-F8AE-4381-BACB-C4307E3AD96B}" type="datetime3">
              <a:rPr lang="en-US"/>
              <a:pPr>
                <a:defRPr/>
              </a:pPr>
              <a:t>16 August 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09E4A52-3586-4500-9E65-22F7548BFF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en-US" sz="2400" dirty="0">
              <a:latin typeface="Tahoma" pitchFamily="34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 userDrawn="1"/>
        </p:nvSpPr>
        <p:spPr bwMode="auto">
          <a:xfrm>
            <a:off x="228600" y="4876800"/>
            <a:ext cx="838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AU" sz="2400" dirty="0">
              <a:latin typeface="Tahoma" pitchFamily="34" charset="0"/>
            </a:endParaRPr>
          </a:p>
          <a:p>
            <a:pPr algn="l">
              <a:spcBef>
                <a:spcPct val="50000"/>
              </a:spcBef>
              <a:defRPr/>
            </a:pPr>
            <a:endParaRPr lang="en-AU" sz="2400" dirty="0">
              <a:latin typeface="Tahoma" pitchFamily="34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 userDrawn="1"/>
        </p:nvSpPr>
        <p:spPr bwMode="auto">
          <a:xfrm>
            <a:off x="250825" y="5084763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400" dirty="0">
              <a:latin typeface="Tahoma" pitchFamily="34" charset="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 userDrawn="1"/>
        </p:nvSpPr>
        <p:spPr bwMode="auto">
          <a:xfrm>
            <a:off x="179388" y="5084763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400" dirty="0">
              <a:latin typeface="Tahoma" pitchFamily="34" charset="0"/>
            </a:endParaRPr>
          </a:p>
        </p:txBody>
      </p:sp>
      <p:pic>
        <p:nvPicPr>
          <p:cNvPr id="2065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71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52" r:id="rId1"/>
    <p:sldLayoutId id="2147484646" r:id="rId2"/>
    <p:sldLayoutId id="2147484653" r:id="rId3"/>
    <p:sldLayoutId id="2147484654" r:id="rId4"/>
    <p:sldLayoutId id="2147484655" r:id="rId5"/>
    <p:sldLayoutId id="2147484656" r:id="rId6"/>
    <p:sldLayoutId id="2147484647" r:id="rId7"/>
    <p:sldLayoutId id="2147484657" r:id="rId8"/>
    <p:sldLayoutId id="2147484658" r:id="rId9"/>
    <p:sldLayoutId id="2147484648" r:id="rId10"/>
    <p:sldLayoutId id="2147484649" r:id="rId11"/>
    <p:sldLayoutId id="2147484650" r:id="rId12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dsmatter.edu.au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openxmlformats.org/officeDocument/2006/relationships/hyperlink" Target="Penola%20Building%20Resilience/marshmellow.wmv" TargetMode="External"/><Relationship Id="rId4" Type="http://schemas.openxmlformats.org/officeDocument/2006/relationships/hyperlink" Target="http://www.youtube.com/watch?v=M0yhHKWUa0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F9C49A-82A0-448E-9B6F-4679F2D011CA}" type="datetime3">
              <a:rPr lang="en-US" smtClean="0"/>
              <a:pPr eaLnBrk="1" hangingPunct="1"/>
              <a:t>16 August 2013</a:t>
            </a:fld>
            <a:endParaRPr lang="en-US" dirty="0" smtClean="0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38F258-A6D2-4946-9460-D9A8C8CCB0A1}" type="slidenum">
              <a:rPr lang="en-US" smtClean="0"/>
              <a:pPr eaLnBrk="1" hangingPunct="1"/>
              <a:t>1</a:t>
            </a:fld>
            <a:endParaRPr lang="en-US" dirty="0" smtClean="0"/>
          </a:p>
        </p:txBody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228600" y="1916113"/>
            <a:ext cx="89154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5400" dirty="0">
                <a:solidFill>
                  <a:schemeClr val="hlink"/>
                </a:solidFill>
                <a:cs typeface="Arial" charset="0"/>
              </a:rPr>
              <a:t>Building Your Child’s Resilience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827088" y="4437063"/>
            <a:ext cx="7859712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2800" b="1" dirty="0">
                <a:solidFill>
                  <a:srgbClr val="006699"/>
                </a:solidFill>
                <a:cs typeface="Arial" charset="0"/>
              </a:rPr>
              <a:t>Presented by</a:t>
            </a:r>
            <a:r>
              <a:rPr lang="en-AU" sz="2800" b="1" dirty="0" smtClean="0">
                <a:solidFill>
                  <a:srgbClr val="006699"/>
                </a:solidFill>
                <a:cs typeface="Arial" charset="0"/>
              </a:rPr>
              <a:t>: </a:t>
            </a:r>
            <a:endParaRPr lang="en-AU" sz="2800" b="1" dirty="0">
              <a:solidFill>
                <a:srgbClr val="006699"/>
              </a:solidFill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AU" sz="2800" b="1" dirty="0">
                <a:solidFill>
                  <a:srgbClr val="006699"/>
                </a:solidFill>
                <a:cs typeface="Arial" charset="0"/>
              </a:rPr>
              <a:t>The Federation of Catholic School Parent </a:t>
            </a:r>
            <a:r>
              <a:rPr lang="en-AU" sz="2800" b="1" dirty="0" smtClean="0">
                <a:solidFill>
                  <a:srgbClr val="006699"/>
                </a:solidFill>
                <a:cs typeface="Arial" charset="0"/>
              </a:rPr>
              <a:t>Communities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CBB9DC-F815-4019-BF8F-262C8F6EE3F3}" type="datetime3">
              <a:rPr lang="en-US" smtClean="0"/>
              <a:pPr eaLnBrk="1" hangingPunct="1"/>
              <a:t>16 August 2013</a:t>
            </a:fld>
            <a:endParaRPr lang="en-US" dirty="0" smtClean="0"/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9EF2BF-4D48-440F-B046-D59D947912FF}" type="slidenum">
              <a:rPr lang="en-US" smtClean="0"/>
              <a:pPr eaLnBrk="1" hangingPunct="1"/>
              <a:t>10</a:t>
            </a:fld>
            <a:endParaRPr lang="en-US" dirty="0" smtClean="0"/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500063" y="1357313"/>
            <a:ext cx="842962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AU" sz="3600" b="1" dirty="0">
                <a:solidFill>
                  <a:srgbClr val="FF6600"/>
                </a:solidFill>
              </a:rPr>
              <a:t>What do we all want for our children? </a:t>
            </a:r>
          </a:p>
          <a:p>
            <a:endParaRPr lang="en-AU" sz="3200" b="1" dirty="0">
              <a:solidFill>
                <a:srgbClr val="FF6600"/>
              </a:solidFill>
            </a:endParaRPr>
          </a:p>
          <a:p>
            <a:r>
              <a:rPr lang="en-AU" sz="3200" b="1" dirty="0">
                <a:solidFill>
                  <a:srgbClr val="FF6600"/>
                </a:solidFill>
              </a:rPr>
              <a:t>SEL develops </a:t>
            </a:r>
          </a:p>
          <a:p>
            <a:r>
              <a:rPr lang="en-AU" sz="3200" b="1" dirty="0">
                <a:solidFill>
                  <a:srgbClr val="FF6600"/>
                </a:solidFill>
              </a:rPr>
              <a:t>young people’s capabilities:</a:t>
            </a:r>
          </a:p>
          <a:p>
            <a:endParaRPr lang="en-AU" sz="2800" dirty="0"/>
          </a:p>
          <a:p>
            <a:r>
              <a:rPr lang="en-AU" sz="2800" b="1" dirty="0">
                <a:solidFill>
                  <a:srgbClr val="00B050"/>
                </a:solidFill>
              </a:rPr>
              <a:t>• Emotional resilience </a:t>
            </a:r>
          </a:p>
          <a:p>
            <a:r>
              <a:rPr lang="en-AU" sz="2400" dirty="0"/>
              <a:t>• </a:t>
            </a:r>
            <a:r>
              <a:rPr lang="en-AU" sz="2800" b="1" dirty="0">
                <a:solidFill>
                  <a:srgbClr val="00B050"/>
                </a:solidFill>
              </a:rPr>
              <a:t>Positive mindset for achievement </a:t>
            </a:r>
          </a:p>
          <a:p>
            <a:r>
              <a:rPr lang="en-AU" sz="2800" b="1" dirty="0">
                <a:solidFill>
                  <a:srgbClr val="00B050"/>
                </a:solidFill>
              </a:rPr>
              <a:t>• Getting along </a:t>
            </a:r>
          </a:p>
          <a:p>
            <a:r>
              <a:rPr lang="en-AU" sz="2800" b="1" dirty="0">
                <a:solidFill>
                  <a:srgbClr val="00B050"/>
                </a:solidFill>
              </a:rPr>
              <a:t>• Social responsibility</a:t>
            </a:r>
            <a:endParaRPr lang="en-AU" sz="1600" dirty="0"/>
          </a:p>
          <a:p>
            <a:endParaRPr lang="en-AU" sz="2800" b="1" dirty="0">
              <a:solidFill>
                <a:srgbClr val="C00000"/>
              </a:solidFill>
            </a:endParaRPr>
          </a:p>
        </p:txBody>
      </p:sp>
      <p:pic>
        <p:nvPicPr>
          <p:cNvPr id="13317" name="Picture 6" descr="C:\Documents and Settings\judd terri\Local Settings\Temporary Internet Files\Content.IE5\2OAZ25RR\MP90040023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941888"/>
            <a:ext cx="1855787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9552" y="2132856"/>
          <a:ext cx="7924800" cy="4059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3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C1D607-0944-4293-90A7-416A8925CB48}" type="datetime3">
              <a:rPr lang="en-US" smtClean="0"/>
              <a:pPr eaLnBrk="1" hangingPunct="1"/>
              <a:t>16 August 2013</a:t>
            </a:fld>
            <a:endParaRPr lang="en-US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487701-E2DD-4EF1-9A32-65C90A71BEC9}" type="slidenum">
              <a:rPr lang="en-US" smtClean="0"/>
              <a:pPr eaLnBrk="1" hangingPunct="1"/>
              <a:t>11</a:t>
            </a:fld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6734894" cy="113042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Social and emotional learning ........</a:t>
            </a:r>
            <a:endParaRPr lang="en-AU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827088" y="1412875"/>
            <a:ext cx="626586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/>
              <a:t>…..is about learning how to </a:t>
            </a:r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1258888" y="5949950"/>
            <a:ext cx="59769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sz="1400" dirty="0"/>
              <a:t>Kids Matter Primary: www.kidsmatter.edu.au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0" y="1714500"/>
            <a:ext cx="8426450" cy="4416425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AU" dirty="0" smtClean="0">
                <a:latin typeface="Arial" charset="0"/>
                <a:cs typeface="Arial" charset="0"/>
              </a:rPr>
              <a:t>...find it easier to:</a:t>
            </a:r>
          </a:p>
          <a:p>
            <a:pPr eaLnBrk="1" hangingPunct="1">
              <a:buFont typeface="Wingdings 3" pitchFamily="18" charset="2"/>
              <a:buNone/>
            </a:pPr>
            <a:endParaRPr lang="en-US" sz="2000" dirty="0" smtClean="0">
              <a:solidFill>
                <a:srgbClr val="FF660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2000" dirty="0" smtClean="0">
              <a:solidFill>
                <a:srgbClr val="FF660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US" sz="2000" dirty="0" smtClean="0">
                <a:solidFill>
                  <a:srgbClr val="FF6600"/>
                </a:solidFill>
                <a:latin typeface="Arial" charset="0"/>
                <a:cs typeface="Arial" charset="0"/>
              </a:rPr>
              <a:t>Parents and carers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000" dirty="0" smtClean="0">
                <a:solidFill>
                  <a:srgbClr val="FF6600"/>
                </a:solidFill>
                <a:latin typeface="Arial" charset="0"/>
                <a:cs typeface="Arial" charset="0"/>
              </a:rPr>
              <a:t>have a critical role to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000" dirty="0" smtClean="0">
                <a:solidFill>
                  <a:srgbClr val="FF6600"/>
                </a:solidFill>
                <a:latin typeface="Arial" charset="0"/>
                <a:cs typeface="Arial" charset="0"/>
              </a:rPr>
              <a:t>play……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000" dirty="0" smtClean="0">
                <a:latin typeface="Arial" charset="0"/>
                <a:cs typeface="Arial" charset="0"/>
              </a:rPr>
              <a:t>in guiding and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000" dirty="0" smtClean="0">
                <a:latin typeface="Arial" charset="0"/>
                <a:cs typeface="Arial" charset="0"/>
              </a:rPr>
              <a:t>supporting children’s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000" dirty="0" smtClean="0">
                <a:latin typeface="Arial" charset="0"/>
                <a:cs typeface="Arial" charset="0"/>
              </a:rPr>
              <a:t>social and emotional learning.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000" dirty="0" smtClean="0">
                <a:solidFill>
                  <a:srgbClr val="FF6600"/>
                </a:solidFill>
                <a:latin typeface="Arial" charset="0"/>
                <a:cs typeface="Arial" charset="0"/>
              </a:rPr>
              <a:t>Work in partnership to support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000" dirty="0">
                <a:solidFill>
                  <a:srgbClr val="FF6600"/>
                </a:solidFill>
                <a:latin typeface="Arial" charset="0"/>
                <a:cs typeface="Arial" charset="0"/>
              </a:rPr>
              <a:t>t</a:t>
            </a:r>
            <a:r>
              <a:rPr lang="en-US" sz="2000" dirty="0" smtClean="0">
                <a:solidFill>
                  <a:srgbClr val="FF6600"/>
                </a:solidFill>
                <a:latin typeface="Arial" charset="0"/>
                <a:cs typeface="Arial" charset="0"/>
              </a:rPr>
              <a:t>he school’s resiliency program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000" dirty="0" smtClean="0">
                <a:solidFill>
                  <a:srgbClr val="FF6600"/>
                </a:solidFill>
                <a:latin typeface="Arial" charset="0"/>
                <a:cs typeface="Arial" charset="0"/>
              </a:rPr>
              <a:t>via homework activities etc;</a:t>
            </a:r>
          </a:p>
          <a:p>
            <a:pPr eaLnBrk="1" hangingPunct="1">
              <a:buFont typeface="Wingdings 3" pitchFamily="18" charset="2"/>
              <a:buNone/>
            </a:pPr>
            <a:endParaRPr lang="en-AU" sz="20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AU" dirty="0" smtClean="0"/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213816-6FB4-404C-8EFE-06EAE33A7969}" type="datetime3">
              <a:rPr lang="en-US" smtClean="0"/>
              <a:pPr eaLnBrk="1" hangingPunct="1"/>
              <a:t>16 August 2013</a:t>
            </a:fld>
            <a:endParaRPr lang="en-US" dirty="0" smtClean="0"/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70D9EB-89BC-4A73-B9C4-1E3FB5BC1102}" type="slidenum">
              <a:rPr lang="en-US" smtClean="0"/>
              <a:pPr eaLnBrk="1" hangingPunct="1"/>
              <a:t>12</a:t>
            </a:fld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28600"/>
            <a:ext cx="6374854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32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Children who have developed social and emotional skills ....</a:t>
            </a:r>
            <a:endParaRPr lang="en-AU" sz="3200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xmlns="" val="3149103460"/>
              </p:ext>
            </p:extLst>
          </p:nvPr>
        </p:nvGraphicFramePr>
        <p:xfrm>
          <a:off x="3851920" y="1214422"/>
          <a:ext cx="529208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0068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Encourage discussion of feelings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Truly listen.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Put feelings into words: happy, sad, angry etc,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Act the way you want your children to act.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Use positive ‘self-talk’.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(Mark Le Messurier: ‘Parenting Tough Kids’ Simple proven strategies to help children succeed)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Lead by example: role model how you deal with feelings. </a:t>
            </a:r>
            <a:r>
              <a:rPr lang="en-US" sz="2400" b="1" i="1" dirty="0" smtClean="0">
                <a:solidFill>
                  <a:srgbClr val="FF6600"/>
                </a:solidFill>
                <a:latin typeface="Arial" charset="0"/>
                <a:cs typeface="Arial" charset="0"/>
              </a:rPr>
              <a:t>“I’m feeling really tense, I need to take some deep breaths to calm down”</a:t>
            </a:r>
          </a:p>
          <a:p>
            <a:pPr eaLnBrk="1" hangingPunct="1">
              <a:defRPr/>
            </a:pPr>
            <a:endParaRPr lang="en-AU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 fontScale="90000"/>
          </a:bodyPr>
          <a:lstStyle/>
          <a:p>
            <a:pPr marL="365760" indent="-256032" eaLnBrk="1" fontAlgn="auto" hangingPunct="1">
              <a:spcAft>
                <a:spcPts val="0"/>
              </a:spcAft>
              <a:defRPr/>
            </a:pPr>
            <a:r>
              <a:rPr lang="en-US" sz="3100" dirty="0" smtClean="0">
                <a:solidFill>
                  <a:srgbClr val="FF6600"/>
                </a:solidFill>
                <a:latin typeface="Arial" charset="0"/>
                <a:cs typeface="Arial" charset="0"/>
              </a:rPr>
              <a:t>   Manage feelings:</a:t>
            </a:r>
            <a:r>
              <a:rPr lang="en-US" sz="2700" dirty="0" smtClean="0">
                <a:solidFill>
                  <a:srgbClr val="FF6600"/>
                </a:solidFill>
                <a:latin typeface="Arial" charset="0"/>
                <a:cs typeface="Arial" charset="0"/>
              </a:rPr>
              <a:t/>
            </a:r>
            <a:br>
              <a:rPr lang="en-US" sz="2700" dirty="0" smtClean="0">
                <a:solidFill>
                  <a:srgbClr val="FF6600"/>
                </a:solidFill>
                <a:latin typeface="Arial" charset="0"/>
                <a:cs typeface="Arial" charset="0"/>
              </a:rPr>
            </a:br>
            <a:r>
              <a:rPr lang="en-US" sz="2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Children need support from parents and carers to manage their feelings effectively</a:t>
            </a:r>
            <a:br>
              <a:rPr lang="en-US" sz="2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en-AU" sz="2700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1B83D1-9F43-4EF0-BBB7-0D1B6C7CCFC5}" type="datetime3">
              <a:rPr lang="en-US" smtClean="0"/>
              <a:pPr eaLnBrk="1" hangingPunct="1"/>
              <a:t>16 August 2013</a:t>
            </a:fld>
            <a:endParaRPr lang="en-US" dirty="0" smtClean="0"/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ADD705-813E-4788-83F7-53A72A8F66E9}" type="slidenum">
              <a:rPr lang="en-US" smtClean="0"/>
              <a:pPr eaLnBrk="1" hangingPunct="1"/>
              <a:t>13</a:t>
            </a:fld>
            <a:endParaRPr lang="en-US" dirty="0" smtClean="0"/>
          </a:p>
        </p:txBody>
      </p:sp>
      <p:pic>
        <p:nvPicPr>
          <p:cNvPr id="16390" name="Picture 9" descr="C:\Documents and Settings\judd terri\Local Settings\Temporary Internet Files\Content.IE5\E7PA11XE\MP90018282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989138"/>
            <a:ext cx="1157288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457200" y="2643188"/>
            <a:ext cx="8229600" cy="3363912"/>
          </a:xfrm>
        </p:spPr>
        <p:txBody>
          <a:bodyPr/>
          <a:lstStyle/>
          <a:p>
            <a:r>
              <a:rPr lang="en-US" sz="3200" dirty="0" smtClean="0">
                <a:solidFill>
                  <a:srgbClr val="FF6600"/>
                </a:solidFill>
                <a:latin typeface="Arial" charset="0"/>
                <a:cs typeface="Arial" charset="0"/>
              </a:rPr>
              <a:t>Self esteem:</a:t>
            </a:r>
            <a:r>
              <a:rPr lang="en-US" sz="3200" dirty="0" smtClean="0">
                <a:latin typeface="Arial" charset="0"/>
                <a:cs typeface="Arial" charset="0"/>
              </a:rPr>
              <a:t> positive sense of self</a:t>
            </a:r>
          </a:p>
          <a:p>
            <a:r>
              <a:rPr lang="en-US" sz="3200" dirty="0" smtClean="0">
                <a:solidFill>
                  <a:srgbClr val="FF6600"/>
                </a:solidFill>
                <a:latin typeface="Arial" charset="0"/>
                <a:cs typeface="Arial" charset="0"/>
              </a:rPr>
              <a:t>Skills:</a:t>
            </a:r>
            <a:r>
              <a:rPr lang="en-US" sz="3200" dirty="0" smtClean="0">
                <a:latin typeface="Arial" charset="0"/>
                <a:cs typeface="Arial" charset="0"/>
              </a:rPr>
              <a:t> to cope with stress and challenges</a:t>
            </a:r>
          </a:p>
          <a:p>
            <a:r>
              <a:rPr lang="en-US" sz="3200" dirty="0" smtClean="0">
                <a:solidFill>
                  <a:srgbClr val="FF6600"/>
                </a:solidFill>
                <a:latin typeface="Arial" charset="0"/>
                <a:cs typeface="Arial" charset="0"/>
              </a:rPr>
              <a:t>Support:</a:t>
            </a:r>
            <a:r>
              <a:rPr lang="en-US" sz="3200" dirty="0" smtClean="0">
                <a:latin typeface="Arial" charset="0"/>
                <a:cs typeface="Arial" charset="0"/>
              </a:rPr>
              <a:t> good role models- at least one caring adult</a:t>
            </a:r>
            <a:endParaRPr lang="en-AU" sz="3200" dirty="0" smtClean="0">
              <a:latin typeface="Arial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6600"/>
                </a:solidFill>
              </a:rPr>
              <a:t>Resilient people have:</a:t>
            </a:r>
            <a:endParaRPr lang="en-AU" dirty="0">
              <a:solidFill>
                <a:srgbClr val="FF6600"/>
              </a:solidFill>
            </a:endParaRPr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173D1D-428F-4E0A-BD43-9C2019736810}" type="datetime3">
              <a:rPr lang="en-US" smtClean="0"/>
              <a:pPr eaLnBrk="1" hangingPunct="1"/>
              <a:t>16 August 2013</a:t>
            </a:fld>
            <a:endParaRPr lang="en-US" dirty="0" smtClean="0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4E95FA-DAAB-46EE-B037-250AEFEA7433}" type="slidenum">
              <a:rPr lang="en-US" smtClean="0"/>
              <a:pPr eaLnBrk="1" hangingPunct="1"/>
              <a:t>14</a:t>
            </a:fld>
            <a:endParaRPr lang="en-US" dirty="0" smtClean="0"/>
          </a:p>
        </p:txBody>
      </p:sp>
      <p:pic>
        <p:nvPicPr>
          <p:cNvPr id="17414" name="Picture 8" descr="C:\Documents and Settings\judd terri\Local Settings\Temporary Internet Files\Content.IE5\PSA5D4ST\MP90042222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508500"/>
            <a:ext cx="235585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Assisting children to know their strengths. </a:t>
            </a:r>
          </a:p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Point out to kids what they are good at.</a:t>
            </a:r>
            <a:endParaRPr lang="en-AU" sz="28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Arial" charset="0"/>
                <a:cs typeface="Arial" charset="0"/>
              </a:rPr>
              <a:t>According to Martin Seligman (Optimistic Child):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i="1" dirty="0" smtClean="0">
                <a:solidFill>
                  <a:srgbClr val="5C44EE"/>
                </a:solidFill>
                <a:latin typeface="Arial" charset="0"/>
                <a:cs typeface="Arial" charset="0"/>
              </a:rPr>
              <a:t>   ‘those people who know their strengths are those who are most resilient’.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i="1" dirty="0" smtClean="0">
                <a:solidFill>
                  <a:srgbClr val="CC6600"/>
                </a:solidFill>
                <a:latin typeface="Arial" charset="0"/>
                <a:cs typeface="Arial" charset="0"/>
              </a:rPr>
              <a:t>(Authentic Happiness website)</a:t>
            </a:r>
          </a:p>
          <a:p>
            <a:pPr eaLnBrk="1" hangingPunct="1"/>
            <a:endParaRPr lang="en-AU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Resilience</a:t>
            </a:r>
            <a:endParaRPr lang="en-AU" sz="4000" dirty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530242-5A24-4A7A-8FEB-32B54C8CCA5C}" type="datetime3">
              <a:rPr lang="en-US" smtClean="0"/>
              <a:pPr eaLnBrk="1" hangingPunct="1"/>
              <a:t>16 August 2013</a:t>
            </a:fld>
            <a:endParaRPr lang="en-US" dirty="0" smtClean="0"/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AE7C53-702C-480D-9676-F7BFA7C1A6D1}" type="slidenum">
              <a:rPr lang="en-US" smtClean="0"/>
              <a:pPr eaLnBrk="1" hangingPunct="1"/>
              <a:t>15</a:t>
            </a:fld>
            <a:endParaRPr lang="en-US" dirty="0" smtClean="0"/>
          </a:p>
        </p:txBody>
      </p:sp>
      <p:pic>
        <p:nvPicPr>
          <p:cNvPr id="18438" name="Picture 6" descr="C:\Documents and Settings\judd terri\Local Settings\Temporary Internet Files\Content.IE5\QX8INN0M\MP90026223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868863"/>
            <a:ext cx="216217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95288" y="2060575"/>
            <a:ext cx="8139112" cy="403225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CC6600"/>
                </a:solidFill>
                <a:latin typeface="Arial" charset="0"/>
                <a:cs typeface="Arial" charset="0"/>
              </a:rPr>
              <a:t>Genetic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2800" b="1" dirty="0" smtClean="0">
                <a:solidFill>
                  <a:srgbClr val="CC6600"/>
                </a:solidFill>
                <a:latin typeface="Arial" charset="0"/>
                <a:cs typeface="Arial" charset="0"/>
              </a:rPr>
              <a:t>Skill set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2800" b="1" dirty="0" smtClean="0">
                <a:solidFill>
                  <a:srgbClr val="CC6600"/>
                </a:solidFill>
                <a:latin typeface="Arial" charset="0"/>
                <a:cs typeface="Arial" charset="0"/>
              </a:rPr>
              <a:t>Optimism</a:t>
            </a:r>
          </a:p>
          <a:p>
            <a:pPr eaLnBrk="1" hangingPunct="1"/>
            <a:r>
              <a:rPr lang="en-US" sz="2800" b="1" dirty="0" smtClean="0">
                <a:solidFill>
                  <a:srgbClr val="CC6600"/>
                </a:solidFill>
                <a:latin typeface="Arial" charset="0"/>
                <a:cs typeface="Arial" charset="0"/>
              </a:rPr>
              <a:t>Independence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rgbClr val="5C44EE"/>
                </a:solidFill>
                <a:latin typeface="Arial" charset="0"/>
                <a:cs typeface="Arial" charset="0"/>
              </a:rPr>
              <a:t> </a:t>
            </a:r>
            <a:r>
              <a:rPr lang="en-US" sz="1600" dirty="0" smtClean="0">
                <a:latin typeface="Arial" charset="0"/>
                <a:cs typeface="Arial" charset="0"/>
              </a:rPr>
              <a:t>(Michael Grose: ‘Bringing out your child’s resilience’)</a:t>
            </a:r>
          </a:p>
          <a:p>
            <a:pPr eaLnBrk="1" hangingPunct="1"/>
            <a:endParaRPr lang="en-AU" dirty="0" smtClean="0"/>
          </a:p>
        </p:txBody>
      </p:sp>
      <p:sp>
        <p:nvSpPr>
          <p:cNvPr id="1945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246D47-2F00-4A08-8E6A-B90B144B2602}" type="datetime3">
              <a:rPr lang="en-US" smtClean="0"/>
              <a:pPr eaLnBrk="1" hangingPunct="1"/>
              <a:t>16 August 2013</a:t>
            </a:fld>
            <a:endParaRPr lang="en-US" dirty="0" smtClean="0"/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DCF319-90C2-4342-9763-82D63F2998EC}" type="slidenum">
              <a:rPr lang="en-US" smtClean="0"/>
              <a:pPr eaLnBrk="1" hangingPunct="1"/>
              <a:t>16</a:t>
            </a:fld>
            <a:endParaRPr lang="en-US" dirty="0" smtClean="0"/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763713" y="228600"/>
            <a:ext cx="6446837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Aspects of resilience</a:t>
            </a:r>
            <a:endParaRPr lang="en-AU" dirty="0" smtClean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2" name="Picture 9" descr="C:\Documents and Settings\judd terri\Local Settings\Temporary Internet Files\Content.IE5\BKRXSWXT\MP90042802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060575"/>
            <a:ext cx="2833687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609600" y="1989138"/>
            <a:ext cx="7924800" cy="4030662"/>
          </a:xfrm>
        </p:spPr>
        <p:txBody>
          <a:bodyPr/>
          <a:lstStyle/>
          <a:p>
            <a:pPr marL="514350" indent="-514350" eaLnBrk="1" hangingPunct="1">
              <a:buFont typeface="Wingdings" pitchFamily="2" charset="2"/>
              <a:buNone/>
            </a:pPr>
            <a:r>
              <a:rPr lang="en-AU" sz="3200" b="1" dirty="0" smtClean="0">
                <a:solidFill>
                  <a:srgbClr val="CC6600"/>
                </a:solidFill>
                <a:latin typeface="Arial" charset="0"/>
                <a:cs typeface="Arial" charset="0"/>
              </a:rPr>
              <a:t>Qualities and values</a:t>
            </a:r>
          </a:p>
          <a:p>
            <a:pPr marL="514350" indent="-514350" eaLnBrk="1" hangingPunct="1">
              <a:buFont typeface="Wingdings" pitchFamily="2" charset="2"/>
              <a:buNone/>
            </a:pPr>
            <a:r>
              <a:rPr lang="en-AU" sz="3200" b="1" dirty="0" smtClean="0">
                <a:solidFill>
                  <a:srgbClr val="CC6600"/>
                </a:solidFill>
                <a:latin typeface="Arial" charset="0"/>
                <a:cs typeface="Arial" charset="0"/>
              </a:rPr>
              <a:t>Friendship skills</a:t>
            </a:r>
          </a:p>
          <a:p>
            <a:pPr marL="514350" indent="-514350" eaLnBrk="1" hangingPunct="1">
              <a:buFont typeface="Wingdings" pitchFamily="2" charset="2"/>
              <a:buNone/>
            </a:pPr>
            <a:r>
              <a:rPr lang="en-AU" sz="3200" b="1" dirty="0" smtClean="0">
                <a:solidFill>
                  <a:srgbClr val="CC6600"/>
                </a:solidFill>
                <a:latin typeface="Arial" charset="0"/>
                <a:cs typeface="Arial" charset="0"/>
              </a:rPr>
              <a:t>Self-esteem and learning</a:t>
            </a:r>
          </a:p>
          <a:p>
            <a:pPr marL="514350" indent="-514350" eaLnBrk="1" hangingPunct="1">
              <a:buFont typeface="Wingdings 3" pitchFamily="18" charset="2"/>
              <a:buNone/>
            </a:pPr>
            <a:r>
              <a:rPr lang="en-AU" sz="1200" dirty="0" smtClean="0">
                <a:latin typeface="Arial" charset="0"/>
                <a:cs typeface="Arial" charset="0"/>
              </a:rPr>
              <a:t>(Michael Grose: ‘Bring out your child’s Resilience’)</a:t>
            </a:r>
            <a:endParaRPr lang="en-AU" sz="2400" dirty="0" smtClean="0">
              <a:latin typeface="Arial" charset="0"/>
              <a:cs typeface="Arial" charset="0"/>
            </a:endParaRP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CC0EDB-D40C-467F-8770-B2E027FBC713}" type="datetime3">
              <a:rPr lang="en-US" smtClean="0"/>
              <a:pPr eaLnBrk="1" hangingPunct="1"/>
              <a:t>16 August 2013</a:t>
            </a:fld>
            <a:endParaRPr lang="en-US" dirty="0" smtClean="0"/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B79F03-0551-4E9F-B50C-7718FA272CDD}" type="slidenum">
              <a:rPr lang="en-US" smtClean="0"/>
              <a:pPr eaLnBrk="1" hangingPunct="1"/>
              <a:t>17</a:t>
            </a:fld>
            <a:endParaRPr lang="en-US" dirty="0" smtClean="0"/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763713" y="228600"/>
            <a:ext cx="6446837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3200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What personal attributes do resilient people have?</a:t>
            </a:r>
          </a:p>
        </p:txBody>
      </p:sp>
      <p:pic>
        <p:nvPicPr>
          <p:cNvPr id="20486" name="Picture 6" descr="C:\Documents and Settings\judd terri\Local Settings\Temporary Internet Files\Content.IE5\V2L2PB1L\MP90026229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860800"/>
            <a:ext cx="3167063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125538"/>
            <a:ext cx="8748712" cy="5256212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 smtClean="0">
              <a:solidFill>
                <a:srgbClr val="5C44EE"/>
              </a:solidFill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Persistence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000" b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How persistent is your child?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000" dirty="0" smtClean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5C44EE"/>
                </a:solidFill>
                <a:latin typeface="Arial" pitchFamily="34" charset="0"/>
                <a:cs typeface="Arial" pitchFamily="34" charset="0"/>
              </a:rPr>
              <a:t>Encourage ‘persistence’: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Develop a vocabulary  </a:t>
            </a:r>
            <a:r>
              <a:rPr lang="en-US" sz="2800" dirty="0" smtClean="0">
                <a:solidFill>
                  <a:srgbClr val="5C44EE"/>
                </a:solidFill>
                <a:latin typeface="Arial" pitchFamily="34" charset="0"/>
                <a:cs typeface="Arial" pitchFamily="34" charset="0"/>
              </a:rPr>
              <a:t>‘Work hard and hang in there’.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2800" dirty="0" smtClean="0">
                <a:solidFill>
                  <a:srgbClr val="5C44EE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b="1" dirty="0" smtClean="0">
                <a:solidFill>
                  <a:srgbClr val="5C44EE"/>
                </a:solidFill>
                <a:latin typeface="Arial" pitchFamily="34" charset="0"/>
                <a:cs typeface="Arial" pitchFamily="34" charset="0"/>
              </a:rPr>
              <a:t>You might say: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“Keep practicing a few more times. Just think how proud you will feel when you play really well at your performance in a couple of weeks”.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2800" b="1" dirty="0" smtClean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 smtClean="0">
              <a:solidFill>
                <a:schemeClr val="folHlink"/>
              </a:solidFill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2150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C08380-7ED7-400D-AE03-93C21EFB1856}" type="datetime3">
              <a:rPr lang="en-US" smtClean="0"/>
              <a:pPr eaLnBrk="1" hangingPunct="1"/>
              <a:t>16 August 2013</a:t>
            </a:fld>
            <a:endParaRPr lang="en-US" dirty="0" smtClean="0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97614A-17EB-4C20-BDFA-99F0DB12CD1E}" type="slidenum">
              <a:rPr lang="en-US" smtClean="0"/>
              <a:pPr eaLnBrk="1" hangingPunct="1"/>
              <a:t>18</a:t>
            </a:fld>
            <a:endParaRPr lang="en-US" dirty="0" smtClean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88913"/>
            <a:ext cx="6553200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Personal attributes of resilient people.</a:t>
            </a:r>
          </a:p>
        </p:txBody>
      </p:sp>
      <p:pic>
        <p:nvPicPr>
          <p:cNvPr id="21510" name="Picture 6" descr="MPj042308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25" y="0"/>
            <a:ext cx="242887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CC6600"/>
                </a:solidFill>
                <a:latin typeface="Arial" charset="0"/>
                <a:cs typeface="Arial" charset="0"/>
              </a:rPr>
              <a:t>Attributes of resilient people: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CC6600"/>
                </a:solidFill>
                <a:latin typeface="Arial" charset="0"/>
                <a:cs typeface="Arial" charset="0"/>
              </a:rPr>
              <a:t>Encourage: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b="1" dirty="0" smtClean="0">
              <a:solidFill>
                <a:srgbClr val="CC66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5C44EE"/>
                </a:solidFill>
                <a:latin typeface="Arial" charset="0"/>
                <a:cs typeface="Arial" charset="0"/>
              </a:rPr>
              <a:t>Personal responsibility:</a:t>
            </a:r>
            <a:r>
              <a:rPr lang="en-US" sz="2800" dirty="0" smtClean="0">
                <a:latin typeface="Arial" charset="0"/>
                <a:cs typeface="Arial" charset="0"/>
              </a:rPr>
              <a:t> for their behaviour. Chores at home and a roster to follow.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5C44EE"/>
                </a:solidFill>
                <a:latin typeface="Arial" charset="0"/>
                <a:cs typeface="Arial" charset="0"/>
              </a:rPr>
              <a:t>Respect:</a:t>
            </a:r>
            <a:r>
              <a:rPr lang="en-US" sz="2800" dirty="0" smtClean="0">
                <a:latin typeface="Arial" charset="0"/>
                <a:cs typeface="Arial" charset="0"/>
              </a:rPr>
              <a:t> Kindness. Manners are a sensitive awareness of the feelings of others. </a:t>
            </a:r>
            <a:endParaRPr lang="en-AU" dirty="0" smtClean="0"/>
          </a:p>
        </p:txBody>
      </p:sp>
      <p:sp>
        <p:nvSpPr>
          <p:cNvPr id="2253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27E715-8802-4662-A69B-D1E4C0047D2C}" type="datetime3">
              <a:rPr lang="en-US" smtClean="0"/>
              <a:pPr eaLnBrk="1" hangingPunct="1"/>
              <a:t>16 August 2013</a:t>
            </a:fld>
            <a:endParaRPr lang="en-US" dirty="0" smtClean="0"/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A200DB-F1E5-4154-A031-A0449BCA5AC7}" type="slidenum">
              <a:rPr lang="en-US" smtClean="0"/>
              <a:pPr eaLnBrk="1" hangingPunct="1"/>
              <a:t>19</a:t>
            </a:fld>
            <a:endParaRPr lang="en-US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28600"/>
            <a:ext cx="6375400" cy="1400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Resilience and social and emotional learning………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844675"/>
            <a:ext cx="7491413" cy="42275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42764C"/>
                </a:solidFill>
                <a:latin typeface="Arial" charset="0"/>
                <a:cs typeface="Arial" charset="0"/>
              </a:rPr>
              <a:t>…are valuable protective factors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CC6600"/>
                </a:solidFill>
              </a:rPr>
              <a:t>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dirty="0" smtClean="0">
                <a:solidFill>
                  <a:srgbClr val="CC6600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latin typeface="Arial" charset="0"/>
                <a:cs typeface="Arial" charset="0"/>
              </a:rPr>
              <a:t> Resilience is our ability to cope with problems and change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dirty="0" smtClean="0">
                <a:latin typeface="Arial" charset="0"/>
                <a:cs typeface="Arial" charset="0"/>
              </a:rPr>
              <a:t>and bounce back after these challenges</a:t>
            </a:r>
          </a:p>
        </p:txBody>
      </p:sp>
      <p:sp>
        <p:nvSpPr>
          <p:cNvPr id="12292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64BC4B-8CE5-418D-8263-2D7943C70714}" type="datetime3">
              <a:rPr lang="en-US" smtClean="0"/>
              <a:pPr eaLnBrk="1" hangingPunct="1"/>
              <a:t>16 August 2013</a:t>
            </a:fld>
            <a:endParaRPr lang="en-US" dirty="0" smtClean="0"/>
          </a:p>
        </p:txBody>
      </p:sp>
      <p:sp>
        <p:nvSpPr>
          <p:cNvPr id="1229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E5090B-B17B-45C8-A2BB-EED68CE4EFE5}" type="slidenum">
              <a:rPr lang="en-US" smtClean="0"/>
              <a:pPr eaLnBrk="1" hangingPunct="1"/>
              <a:t>2</a:t>
            </a:fld>
            <a:endParaRPr lang="en-US" dirty="0" smtClean="0"/>
          </a:p>
        </p:txBody>
      </p:sp>
      <p:pic>
        <p:nvPicPr>
          <p:cNvPr id="12294" name="Picture 6" descr="C:\Users\judd terri\AppData\Local\Microsoft\Windows\Temporary Internet Files\Content.IE5\YDTIOQBA\MP90044831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8053" y="3789040"/>
            <a:ext cx="1805947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95288" y="1700213"/>
            <a:ext cx="8139112" cy="4319587"/>
          </a:xfrm>
        </p:spPr>
        <p:txBody>
          <a:bodyPr>
            <a:normAutofit fontScale="775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000" b="1" i="1" dirty="0" smtClean="0">
                <a:solidFill>
                  <a:srgbClr val="5C44EE"/>
                </a:solidFill>
                <a:latin typeface="Arial" pitchFamily="34" charset="0"/>
                <a:cs typeface="Arial" pitchFamily="34" charset="0"/>
              </a:rPr>
              <a:t>Children who are able to form friendships at school are happier and learn better.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000" b="1" u="sng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Strategies for parents: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000" b="1" u="sng" dirty="0" smtClean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Teach friendly behaviours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Talk about conversation starters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Invite one friend over at a time so they may form one friendship at a time.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Play games so they learn to be gracious winners and good losers.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Show children how to resolve conflict by compromising.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(Michael Grose, Bring out your child’s resilience) </a:t>
            </a:r>
            <a:endParaRPr lang="en-AU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7E43CD-711F-4743-97A3-DB8763895A8B}" type="slidenum">
              <a:rPr lang="en-US" smtClean="0"/>
              <a:pPr eaLnBrk="1" hangingPunct="1"/>
              <a:t>20</a:t>
            </a:fld>
            <a:endParaRPr lang="en-US" dirty="0" smtClean="0"/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763713" y="228600"/>
            <a:ext cx="6446837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Friendship skills: </a:t>
            </a:r>
            <a:br>
              <a:rPr lang="en-US" sz="32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Making friends</a:t>
            </a:r>
            <a:endParaRPr lang="en-AU" sz="3200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7" name="Picture 13" descr="C:\Documents and Settings\judd terri\Local Settings\Temporary Internet Files\Content.IE5\8FNWUTC9\MP90025554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5463" y="0"/>
            <a:ext cx="2268537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95288" y="1628775"/>
            <a:ext cx="8497887" cy="43910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5C44EE"/>
                </a:solidFill>
                <a:latin typeface="Arial" pitchFamily="34" charset="0"/>
                <a:cs typeface="Arial" pitchFamily="34" charset="0"/>
              </a:rPr>
              <a:t>‘When life doesn’t go their way!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Model optimism.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Talk to them about how you handle disappointments.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Talk through a  problem, recognise and accept their feelings.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  Laugh together: things will get better. They always do.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        (Michael Grose, ‘Bring out your child’s resilience’)</a:t>
            </a:r>
            <a:endParaRPr lang="en-AU" sz="12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AU" dirty="0" smtClean="0"/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3D5872-4B83-4181-BA8C-39CA30DA8154}" type="datetime3">
              <a:rPr lang="en-US" smtClean="0"/>
              <a:pPr eaLnBrk="1" hangingPunct="1"/>
              <a:t>16 August 2013</a:t>
            </a:fld>
            <a:endParaRPr lang="en-US" dirty="0" smtClean="0"/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F7899E-491B-4D4E-960C-AFC444B626B9}" type="slidenum">
              <a:rPr lang="en-US" smtClean="0"/>
              <a:pPr eaLnBrk="1" hangingPunct="1"/>
              <a:t>21</a:t>
            </a:fld>
            <a:endParaRPr lang="en-US" dirty="0" smtClean="0"/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835150" y="228600"/>
            <a:ext cx="6769100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Friendship skills: </a:t>
            </a:r>
            <a:br>
              <a:rPr lang="en-US" sz="32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Handling rejection</a:t>
            </a:r>
            <a:endParaRPr lang="en-AU" sz="3200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2" name="Picture 15" descr="MPj040732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038225"/>
            <a:ext cx="1512888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2" descr="C:\Documents and Settings\judd terri\Local Settings\Temporary Internet Files\Content.IE5\KLXZQ3DK\MP90040668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441950"/>
            <a:ext cx="944562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23850" y="1714500"/>
            <a:ext cx="8496300" cy="43053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b="1" dirty="0" smtClean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Five steps to manage anger: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Recognise it.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Name it.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Choose it: stay in control or lose it.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Say it: “I feel really mad when you say nasty things to me”.                     “I feel like….. 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i="1" dirty="0" smtClean="0">
                <a:solidFill>
                  <a:srgbClr val="5C44EE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800" b="1" dirty="0" smtClean="0">
                <a:solidFill>
                  <a:srgbClr val="5C44EE"/>
                </a:solidFill>
                <a:latin typeface="Arial" pitchFamily="34" charset="0"/>
                <a:cs typeface="Arial" pitchFamily="34" charset="0"/>
              </a:rPr>
              <a:t>Teach kids how to calm down. </a:t>
            </a: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(Michael Grose ‘Bringing out your child’s resilience)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A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                                                 </a:t>
            </a: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1ABB3B-02F9-4E2F-B7E8-7EDE2307A8E6}" type="slidenum">
              <a:rPr lang="en-US" smtClean="0"/>
              <a:pPr eaLnBrk="1" hangingPunct="1"/>
              <a:t>22</a:t>
            </a:fld>
            <a:endParaRPr lang="en-US" dirty="0" smtClean="0"/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763713" y="549275"/>
            <a:ext cx="6446837" cy="5937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i="1" dirty="0" smtClean="0">
                <a:solidFill>
                  <a:schemeClr val="bg1"/>
                </a:solidFill>
              </a:rPr>
              <a:t/>
            </a:r>
            <a:br>
              <a:rPr lang="en-US" sz="2400" i="1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Friendship skills: Managing emotions</a:t>
            </a:r>
            <a:r>
              <a:rPr lang="en-US" sz="3600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</a:br>
            <a:endParaRPr lang="en-AU" sz="3600" dirty="0" smtClean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6" name="Picture 10" descr="C:\Documents and Settings\judd terri\Local Settings\Temporary Internet Files\Content.IE5\0KSI37CI\MP90039978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63" y="1285875"/>
            <a:ext cx="2430462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364037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2800" b="1" dirty="0" smtClean="0">
                <a:solidFill>
                  <a:srgbClr val="CC6600"/>
                </a:solidFill>
                <a:latin typeface="Arial" charset="0"/>
                <a:cs typeface="Arial" charset="0"/>
              </a:rPr>
              <a:t>  </a:t>
            </a:r>
            <a:r>
              <a:rPr lang="en-US" sz="2800" b="1" dirty="0" smtClean="0">
                <a:solidFill>
                  <a:srgbClr val="5C44EE"/>
                </a:solidFill>
                <a:latin typeface="Arial" charset="0"/>
                <a:cs typeface="Arial" charset="0"/>
              </a:rPr>
              <a:t>Understanding that what we think affects how we feel and how we behave helps children and adults  learn effective ways of managing emotions.</a:t>
            </a:r>
          </a:p>
          <a:p>
            <a:pPr eaLnBrk="1" hangingPunct="1">
              <a:buFont typeface="Wingdings 3" pitchFamily="18" charset="2"/>
              <a:buNone/>
            </a:pPr>
            <a:endParaRPr lang="en-US" sz="2800" b="1" i="1" dirty="0" smtClean="0">
              <a:solidFill>
                <a:srgbClr val="CC66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Challenge unhelpful thinking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b="1" dirty="0" smtClean="0">
                <a:solidFill>
                  <a:srgbClr val="FF6600"/>
                </a:solidFill>
                <a:latin typeface="Arial" charset="0"/>
                <a:cs typeface="Arial" charset="0"/>
              </a:rPr>
              <a:t>“I can see how you might think that, but maybe there’s another way of looking at it”.. </a:t>
            </a:r>
            <a:r>
              <a:rPr lang="en-US" sz="1600" dirty="0" smtClean="0">
                <a:latin typeface="Arial" charset="0"/>
                <a:cs typeface="Arial" charset="0"/>
              </a:rPr>
              <a:t>(www.kidsmatter.edu.au)</a:t>
            </a:r>
            <a:endParaRPr lang="en-AU" sz="1600" dirty="0" smtClean="0">
              <a:latin typeface="Arial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How thinking effects feelings….</a:t>
            </a:r>
            <a:endParaRPr lang="en-AU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50E374-9F93-46FF-AAC2-DAF58289AB71}" type="datetime3">
              <a:rPr lang="en-US" smtClean="0"/>
              <a:pPr eaLnBrk="1" hangingPunct="1"/>
              <a:t>16 August 2013</a:t>
            </a:fld>
            <a:endParaRPr lang="en-US" dirty="0" smtClean="0"/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4C32E2-E855-4C52-B7D6-D9783C6DB7BF}" type="slidenum">
              <a:rPr lang="en-US" smtClean="0"/>
              <a:pPr eaLnBrk="1" hangingPunct="1"/>
              <a:t>23</a:t>
            </a:fld>
            <a:endParaRPr lang="en-US" dirty="0" smtClean="0"/>
          </a:p>
        </p:txBody>
      </p:sp>
      <p:pic>
        <p:nvPicPr>
          <p:cNvPr id="26630" name="Picture 7" descr="C:\Documents and Settings\judd terri\Local Settings\Temporary Internet Files\Content.IE5\QX8INN0M\MP91022091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1135062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288" y="1844675"/>
            <a:ext cx="8280400" cy="439261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5C44EE"/>
                </a:solidFill>
                <a:latin typeface="Arial" pitchFamily="34" charset="0"/>
                <a:cs typeface="Arial" pitchFamily="34" charset="0"/>
              </a:rPr>
              <a:t>Three areas: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Parents rule.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Work things out together.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Kids decide.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Three questions children may use to assess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consequences of decisions: 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‘Is this behaviour safe for me’. 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‘Is this behaviour fair to others’. 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‘Is this behaviour smart and in my long term interests’. 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(Michael Grose: ‘Bring out your child’s resilience’)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b="1" i="1" dirty="0" smtClean="0">
              <a:solidFill>
                <a:srgbClr val="5C44EE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AU" sz="2800" b="1" i="1" dirty="0">
              <a:solidFill>
                <a:srgbClr val="5C44EE"/>
              </a:solidFill>
            </a:endParaRPr>
          </a:p>
        </p:txBody>
      </p:sp>
      <p:sp>
        <p:nvSpPr>
          <p:cNvPr id="2765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02BDAE-3BD0-4130-B382-952F6097D07F}" type="datetime3">
              <a:rPr lang="en-US" smtClean="0"/>
              <a:pPr eaLnBrk="1" hangingPunct="1"/>
              <a:t>16 August 2013</a:t>
            </a:fld>
            <a:endParaRPr lang="en-US" dirty="0" smtClean="0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F0430A-BDB0-4D61-949D-112E5ABD028E}" type="slidenum">
              <a:rPr lang="en-US" smtClean="0"/>
              <a:pPr eaLnBrk="1" hangingPunct="1"/>
              <a:t>24</a:t>
            </a:fld>
            <a:endParaRPr lang="en-US" dirty="0" smtClean="0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763713" y="228600"/>
            <a:ext cx="6446837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Friendship skills: </a:t>
            </a:r>
            <a:br>
              <a:rPr lang="en-US" sz="28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Smart decision making</a:t>
            </a:r>
            <a:endParaRPr lang="en-AU" sz="2800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4" name="Picture 7" descr="C:\Documents and Settings\judd terri\Local Settings\Temporary Internet Files\Content.IE5\T3KMWERW\MP90044644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0575" y="1052513"/>
            <a:ext cx="172878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68313" y="2000250"/>
            <a:ext cx="8351837" cy="4019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6600"/>
                </a:solidFill>
                <a:latin typeface="Arial" charset="0"/>
                <a:cs typeface="Arial" charset="0"/>
              </a:rPr>
              <a:t>Optimism: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b="1" dirty="0" smtClean="0">
              <a:solidFill>
                <a:srgbClr val="FF66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  <a:cs typeface="Arial" charset="0"/>
              </a:rPr>
              <a:t>Model positive thinking and positive self-talk.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  <a:cs typeface="Arial" charset="0"/>
              </a:rPr>
              <a:t>Challenge negative talk.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  <a:cs typeface="Arial" charset="0"/>
              </a:rPr>
              <a:t>Teach positive tracking.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  <a:cs typeface="Arial" charset="0"/>
              </a:rPr>
              <a:t>Teach children to positively reframe.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  <a:cs typeface="Arial" charset="0"/>
              </a:rPr>
              <a:t>Language of resilience.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/>
            <a:endParaRPr lang="en-AU" dirty="0" smtClean="0"/>
          </a:p>
        </p:txBody>
      </p:sp>
      <p:sp>
        <p:nvSpPr>
          <p:cNvPr id="2867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3E5F88-F6D0-406B-9F3E-A43EB4C16D2F}" type="datetime3">
              <a:rPr lang="en-US" smtClean="0"/>
              <a:pPr eaLnBrk="1" hangingPunct="1"/>
              <a:t>16 August 2013</a:t>
            </a:fld>
            <a:endParaRPr lang="en-US" dirty="0" smtClean="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64FABF-D47A-4FAA-908B-00A3F70D5B13}" type="slidenum">
              <a:rPr lang="en-US" smtClean="0"/>
              <a:pPr eaLnBrk="1" hangingPunct="1"/>
              <a:t>25</a:t>
            </a:fld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713" y="228600"/>
            <a:ext cx="6446837" cy="914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Self esteem and learning:</a:t>
            </a:r>
            <a:br>
              <a:rPr lang="en-US" sz="32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</a:br>
            <a:endParaRPr lang="en-AU" sz="3200" i="1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3640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6600"/>
                </a:solidFill>
                <a:latin typeface="Arial" charset="0"/>
                <a:cs typeface="Arial" charset="0"/>
              </a:rPr>
              <a:t>Health and fitness: </a:t>
            </a:r>
            <a:r>
              <a:rPr lang="en-US" sz="2800" dirty="0" smtClean="0">
                <a:latin typeface="Arial" charset="0"/>
                <a:cs typeface="Arial" charset="0"/>
              </a:rPr>
              <a:t>TV free day. Healthy eating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Arial" charset="0"/>
                <a:cs typeface="Arial" charset="0"/>
              </a:rPr>
              <a:t>pyramid.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Arial" charset="0"/>
                <a:cs typeface="Arial" charset="0"/>
              </a:rPr>
              <a:t>Join in physical activity.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6600"/>
                </a:solidFill>
                <a:latin typeface="Arial" charset="0"/>
                <a:cs typeface="Arial" charset="0"/>
              </a:rPr>
              <a:t>Motivation to achieve and improve: </a:t>
            </a:r>
            <a:r>
              <a:rPr lang="en-US" sz="2800" dirty="0" smtClean="0">
                <a:latin typeface="Arial" charset="0"/>
                <a:cs typeface="Arial" charset="0"/>
              </a:rPr>
              <a:t>Personal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Arial" charset="0"/>
                <a:cs typeface="Arial" charset="0"/>
              </a:rPr>
              <a:t>bests.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Arial" charset="0"/>
                <a:cs typeface="Arial" charset="0"/>
              </a:rPr>
              <a:t>Game based learning.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6600"/>
                </a:solidFill>
                <a:latin typeface="Arial" charset="0"/>
                <a:cs typeface="Arial" charset="0"/>
              </a:rPr>
              <a:t>Organisation:</a:t>
            </a:r>
            <a:r>
              <a:rPr lang="en-US" sz="2800" dirty="0" smtClean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smtClean="0">
                <a:latin typeface="Arial" charset="0"/>
                <a:cs typeface="Arial" charset="0"/>
              </a:rPr>
              <a:t>chunking, goal setting, making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Arial" charset="0"/>
                <a:cs typeface="Arial" charset="0"/>
              </a:rPr>
              <a:t>plans, managing time lists, family calendar.</a:t>
            </a:r>
          </a:p>
          <a:p>
            <a:endParaRPr lang="en-AU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758006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Self esteem and learning</a:t>
            </a:r>
            <a:endParaRPr lang="en-AU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47251A-66C8-482C-9EA2-66097635AF23}" type="datetime3">
              <a:rPr lang="en-US" smtClean="0"/>
              <a:pPr eaLnBrk="1" hangingPunct="1"/>
              <a:t>16 August 2013</a:t>
            </a:fld>
            <a:endParaRPr lang="en-US" dirty="0" smtClean="0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2F47EA-3FBF-40BA-8DBD-1A57020BD76F}" type="slidenum">
              <a:rPr lang="en-US" smtClean="0"/>
              <a:pPr eaLnBrk="1" hangingPunct="1"/>
              <a:t>26</a:t>
            </a:fld>
            <a:endParaRPr lang="en-US" dirty="0" smtClean="0"/>
          </a:p>
        </p:txBody>
      </p:sp>
      <p:pic>
        <p:nvPicPr>
          <p:cNvPr id="29702" name="Picture 9" descr="C:\Documents and Settings\judd terri\Local Settings\Temporary Internet Files\Content.IE5\E7PA11XE\MP90040050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013325"/>
            <a:ext cx="1741487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341438"/>
            <a:ext cx="8139112" cy="46783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000" b="1" dirty="0" smtClean="0">
                <a:solidFill>
                  <a:srgbClr val="CC6600"/>
                </a:solidFill>
                <a:latin typeface="Arial" charset="0"/>
                <a:cs typeface="Arial" charset="0"/>
              </a:rPr>
              <a:t>Boost confidence and self-esteem.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latin typeface="Arial" charset="0"/>
                <a:cs typeface="Arial" charset="0"/>
              </a:rPr>
              <a:t>‘As parents we are mirrors for our children’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Arial" charset="0"/>
                <a:cs typeface="Arial" charset="0"/>
              </a:rPr>
              <a:t>“Hey you are a fairly capable individual and you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Arial" charset="0"/>
                <a:cs typeface="Arial" charset="0"/>
              </a:rPr>
              <a:t>are capable of lots of things</a:t>
            </a:r>
            <a:r>
              <a:rPr lang="en-US" sz="1600" dirty="0" smtClean="0">
                <a:latin typeface="Arial" charset="0"/>
                <a:cs typeface="Arial" charset="0"/>
              </a:rPr>
              <a:t>”.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400" dirty="0" smtClean="0">
                <a:latin typeface="Arial" charset="0"/>
                <a:cs typeface="Arial" charset="0"/>
              </a:rPr>
              <a:t>(Michael Grose: ‘Bringing out your children’s self-confidence)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b="1" dirty="0" smtClean="0">
              <a:solidFill>
                <a:srgbClr val="5C44EE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5C44EE"/>
                </a:solidFill>
                <a:latin typeface="Arial" charset="0"/>
                <a:cs typeface="Arial" charset="0"/>
              </a:rPr>
              <a:t>Is it OK to praise kids?</a:t>
            </a:r>
            <a:endParaRPr lang="en-US" sz="2800" b="1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Arial" charset="0"/>
                <a:cs typeface="Arial" charset="0"/>
              </a:rPr>
              <a:t>‘Praise’ is important and has a role.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Arial" charset="0"/>
                <a:cs typeface="Arial" charset="0"/>
              </a:rPr>
              <a:t>Praise in small doses. Praise is about gaining approval.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en-US" sz="2800" dirty="0" smtClean="0">
              <a:latin typeface="Arial" charset="0"/>
              <a:cs typeface="Arial" charset="0"/>
            </a:endParaRPr>
          </a:p>
        </p:txBody>
      </p:sp>
      <p:sp>
        <p:nvSpPr>
          <p:cNvPr id="3072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CC3954-C308-4544-9D2D-E0F735F2118C}" type="datetime3">
              <a:rPr lang="en-US" smtClean="0"/>
              <a:pPr eaLnBrk="1" hangingPunct="1"/>
              <a:t>16 August 2013</a:t>
            </a:fld>
            <a:endParaRPr lang="en-US" dirty="0" smtClean="0"/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163E2F-DB16-4F7E-BAC3-8C9EDD0B744B}" type="slidenum">
              <a:rPr lang="en-US" smtClean="0"/>
              <a:pPr eaLnBrk="1" hangingPunct="1"/>
              <a:t>27</a:t>
            </a:fld>
            <a:endParaRPr lang="en-US" dirty="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60350"/>
            <a:ext cx="8231188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Confidence and Self-esteem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844675"/>
            <a:ext cx="8929687" cy="44640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4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FF6600"/>
                </a:solidFill>
                <a:latin typeface="Arial" charset="0"/>
                <a:cs typeface="Arial" charset="0"/>
              </a:rPr>
              <a:t>Encouragement is more powerful, </a:t>
            </a:r>
            <a:r>
              <a:rPr lang="en-US" sz="2800" dirty="0" smtClean="0">
                <a:latin typeface="Arial" charset="0"/>
                <a:cs typeface="Arial" charset="0"/>
              </a:rPr>
              <a:t>more effective and far more lasting in developing confidence in children.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Arial" charset="0"/>
                <a:cs typeface="Arial" charset="0"/>
              </a:rPr>
              <a:t>e.g. </a:t>
            </a:r>
            <a:r>
              <a:rPr lang="en-US" sz="2800" b="1" i="1" dirty="0" smtClean="0">
                <a:solidFill>
                  <a:srgbClr val="FF6600"/>
                </a:solidFill>
                <a:latin typeface="Arial" charset="0"/>
                <a:cs typeface="Arial" charset="0"/>
              </a:rPr>
              <a:t>“You do a good job of…”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800" b="1" i="1" dirty="0" smtClean="0">
                <a:solidFill>
                  <a:srgbClr val="FF6600"/>
                </a:solidFill>
                <a:latin typeface="Arial" charset="0"/>
                <a:cs typeface="Arial" charset="0"/>
              </a:rPr>
              <a:t>          “You have improved in….”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800" b="1" i="1" dirty="0" smtClean="0">
                <a:solidFill>
                  <a:srgbClr val="FF6600"/>
                </a:solidFill>
                <a:latin typeface="Arial" charset="0"/>
                <a:cs typeface="Arial" charset="0"/>
              </a:rPr>
              <a:t>		  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3000" b="1" dirty="0" smtClean="0">
                <a:solidFill>
                  <a:srgbClr val="5C44EE"/>
                </a:solidFill>
                <a:latin typeface="Arial" charset="0"/>
                <a:cs typeface="Arial" charset="0"/>
              </a:rPr>
              <a:t>Encouragement is the key</a:t>
            </a:r>
            <a:r>
              <a:rPr lang="en-US" sz="2800" dirty="0" smtClean="0">
                <a:solidFill>
                  <a:srgbClr val="5C44EE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smtClean="0">
                <a:latin typeface="Arial" charset="0"/>
                <a:cs typeface="Arial" charset="0"/>
              </a:rPr>
              <a:t>to promoting a sense of self-esteem and a strong sense of self.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FF6600"/>
                </a:solidFill>
                <a:latin typeface="Arial" charset="0"/>
                <a:cs typeface="Arial" charset="0"/>
              </a:rPr>
              <a:t> Every child needs someone in their life who says to them: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FF6600"/>
                </a:solidFill>
                <a:latin typeface="Arial" charset="0"/>
                <a:cs typeface="Arial" charset="0"/>
              </a:rPr>
              <a:t>                     </a:t>
            </a:r>
            <a:r>
              <a:rPr lang="en-US" sz="2400" b="1" i="1" dirty="0" smtClean="0">
                <a:solidFill>
                  <a:srgbClr val="FF6600"/>
                </a:solidFill>
                <a:latin typeface="Arial" charset="0"/>
                <a:cs typeface="Arial" charset="0"/>
              </a:rPr>
              <a:t>‘You can do this’.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3174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963CCA-68AE-4602-9D66-BFC460166343}" type="datetime3">
              <a:rPr lang="en-US" smtClean="0"/>
              <a:pPr eaLnBrk="1" hangingPunct="1"/>
              <a:t>16 August 2013</a:t>
            </a:fld>
            <a:endParaRPr lang="en-US" dirty="0" smtClean="0"/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1EAB15-DE3E-4C7F-81E1-57EDDCF56286}" type="slidenum">
              <a:rPr lang="en-US" smtClean="0"/>
              <a:pPr eaLnBrk="1" hangingPunct="1"/>
              <a:t>28</a:t>
            </a:fld>
            <a:endParaRPr lang="en-US" dirty="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28600"/>
            <a:ext cx="6446837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Confidence and </a:t>
            </a:r>
            <a:br>
              <a:rPr lang="en-US" sz="3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self esteem</a:t>
            </a:r>
          </a:p>
        </p:txBody>
      </p:sp>
      <p:pic>
        <p:nvPicPr>
          <p:cNvPr id="31750" name="Picture 11" descr="C:\Documents and Settings\judd terri\Local Settings\Temporary Internet Files\Content.IE5\PSA5D4ST\MP90030895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1775" y="0"/>
            <a:ext cx="129222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44675"/>
            <a:ext cx="7924800" cy="4175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b="1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  <a:cs typeface="Arial" charset="0"/>
              </a:rPr>
              <a:t>Keep family rituals.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  <a:cs typeface="Arial" charset="0"/>
              </a:rPr>
              <a:t>Show your child you have faith in them.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  <a:cs typeface="Arial" charset="0"/>
              </a:rPr>
              <a:t>Don’t solve all their problems.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  <a:cs typeface="Arial" charset="0"/>
              </a:rPr>
              <a:t>Teach children personal safety.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  <a:cs typeface="Arial" charset="0"/>
              </a:rPr>
              <a:t>Teach them to trust their feelings, and recognise that they don’t have to keep secrets which frighten or hurt them.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 smtClean="0">
                <a:latin typeface="Arial" charset="0"/>
                <a:cs typeface="Arial" charset="0"/>
              </a:rPr>
              <a:t>(Parent Easy Guides, Parenting SA)</a:t>
            </a:r>
          </a:p>
          <a:p>
            <a:pPr eaLnBrk="1" hangingPunct="1">
              <a:lnSpc>
                <a:spcPct val="90000"/>
              </a:lnSpc>
            </a:pPr>
            <a:endParaRPr lang="en-US" sz="1600" dirty="0" smtClean="0"/>
          </a:p>
        </p:txBody>
      </p:sp>
      <p:sp>
        <p:nvSpPr>
          <p:cNvPr id="3277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C70C93-0AAF-4941-AC0E-D0D01CC0E206}" type="datetime3">
              <a:rPr lang="en-US" smtClean="0"/>
              <a:pPr eaLnBrk="1" hangingPunct="1"/>
              <a:t>16 August 2013</a:t>
            </a:fld>
            <a:endParaRPr lang="en-US" dirty="0" smtClean="0"/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B610F6-AC17-4987-A5AB-D5876CB7A9CA}" type="slidenum">
              <a:rPr lang="en-US" smtClean="0"/>
              <a:pPr eaLnBrk="1" hangingPunct="1"/>
              <a:t>29</a:t>
            </a:fld>
            <a:endParaRPr lang="en-US" dirty="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228600"/>
            <a:ext cx="6518275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Building self esteem</a:t>
            </a:r>
            <a:br>
              <a:rPr lang="en-US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How parents can help….</a:t>
            </a:r>
          </a:p>
        </p:txBody>
      </p:sp>
      <p:pic>
        <p:nvPicPr>
          <p:cNvPr id="32774" name="Picture 7" descr="C:\Documents and Settings\judd terri\Local Settings\Temporary Internet Files\Content.IE5\1RRD9HYO\MP90038639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60350"/>
            <a:ext cx="1476375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66856" cy="4419600"/>
          </a:xfrm>
        </p:spPr>
        <p:txBody>
          <a:bodyPr/>
          <a:lstStyle/>
          <a:p>
            <a:pPr marL="342900" lvl="0" indent="-342900" eaLnBrk="1" hangingPunct="1">
              <a:spcBef>
                <a:spcPct val="20000"/>
              </a:spcBef>
              <a:buClr>
                <a:srgbClr val="996666"/>
              </a:buClr>
              <a:buSzPct val="80000"/>
              <a:buNone/>
            </a:pPr>
            <a:r>
              <a:rPr lang="en-US" sz="4800" b="1" kern="0" dirty="0">
                <a:solidFill>
                  <a:srgbClr val="6666CC"/>
                </a:solidFill>
                <a:latin typeface="Arial"/>
              </a:rPr>
              <a:t>What are some things that are stressful for children?</a:t>
            </a:r>
          </a:p>
          <a:p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786DF1-4C4B-495A-959A-12353C7863AD}" type="datetime3">
              <a:rPr lang="en-US" smtClean="0"/>
              <a:pPr>
                <a:defRPr/>
              </a:pPr>
              <a:t>16 August 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A4AA9-8376-48AA-8B2D-04F4DBB322D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8" descr="MPj030895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879850"/>
            <a:ext cx="34607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06257090"/>
      </p:ext>
    </p:extLst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557338"/>
            <a:ext cx="8424863" cy="4462462"/>
          </a:xfrm>
        </p:spPr>
        <p:txBody>
          <a:bodyPr>
            <a:normAutofit/>
          </a:bodyPr>
          <a:lstStyle/>
          <a:p>
            <a:pPr marL="514350" indent="-51435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Strong families</a:t>
            </a:r>
            <a:r>
              <a:rPr lang="en-US" sz="24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positive resilient role models.</a:t>
            </a:r>
          </a:p>
          <a:p>
            <a:pPr marL="514350" indent="-51435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Contribution; Discipline; Communication; Rituals and traditions</a:t>
            </a:r>
          </a:p>
          <a:p>
            <a:pPr marL="514350" indent="-51435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School and community: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Child-friendly neighbourhood.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Positive peers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Activities: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Free play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Out of school activities.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(Michael Grose: ‘Bring out your child’s resilience’) </a:t>
            </a:r>
          </a:p>
        </p:txBody>
      </p:sp>
      <p:sp>
        <p:nvSpPr>
          <p:cNvPr id="3379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655860-B175-47FC-A5D2-4AD823676CF5}" type="datetime3">
              <a:rPr lang="en-US" smtClean="0"/>
              <a:pPr eaLnBrk="1" hangingPunct="1"/>
              <a:t>16 August 2013</a:t>
            </a:fld>
            <a:endParaRPr lang="en-US" dirty="0" smtClean="0"/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0C1E61-3906-4D63-B5DD-75985F14AA96}" type="slidenum">
              <a:rPr lang="en-US" smtClean="0"/>
              <a:pPr eaLnBrk="1" hangingPunct="1"/>
              <a:t>30</a:t>
            </a:fld>
            <a:endParaRPr lang="en-US" dirty="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8015287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Environmental attributes</a:t>
            </a:r>
          </a:p>
        </p:txBody>
      </p:sp>
      <p:pic>
        <p:nvPicPr>
          <p:cNvPr id="33798" name="Picture 5" descr="MPj044239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005263"/>
            <a:ext cx="286702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80400" cy="46085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Arial" charset="0"/>
                <a:cs typeface="Arial" charset="0"/>
              </a:rPr>
              <a:t>How resilient are you?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CC6600"/>
                </a:solidFill>
                <a:latin typeface="Arial" charset="0"/>
                <a:cs typeface="Arial" charset="0"/>
              </a:rPr>
              <a:t>Aspects of the environment that promote resilience</a:t>
            </a:r>
          </a:p>
          <a:p>
            <a:pPr eaLnBrk="1" hangingPunct="1"/>
            <a:r>
              <a:rPr lang="en-US" sz="2800" dirty="0" smtClean="0">
                <a:solidFill>
                  <a:srgbClr val="5C44EE"/>
                </a:solidFill>
                <a:latin typeface="Arial" charset="0"/>
                <a:cs typeface="Arial" charset="0"/>
              </a:rPr>
              <a:t>Firstly:</a:t>
            </a:r>
            <a:r>
              <a:rPr lang="en-US" sz="2800" dirty="0" smtClean="0">
                <a:latin typeface="Arial" charset="0"/>
                <a:cs typeface="Arial" charset="0"/>
              </a:rPr>
              <a:t> be an emotional supporter, ‘come on, hang in there, life will get better, it generally does’.</a:t>
            </a:r>
          </a:p>
          <a:p>
            <a:pPr eaLnBrk="1" hangingPunct="1"/>
            <a:r>
              <a:rPr lang="en-US" sz="2800" dirty="0" smtClean="0">
                <a:solidFill>
                  <a:srgbClr val="5C44EE"/>
                </a:solidFill>
                <a:latin typeface="Arial" charset="0"/>
                <a:cs typeface="Arial" charset="0"/>
              </a:rPr>
              <a:t>Secondly:</a:t>
            </a:r>
            <a:r>
              <a:rPr lang="en-US" sz="2800" dirty="0" smtClean="0">
                <a:latin typeface="Arial" charset="0"/>
                <a:cs typeface="Arial" charset="0"/>
              </a:rPr>
              <a:t> role model optimism.</a:t>
            </a:r>
          </a:p>
          <a:p>
            <a:pPr eaLnBrk="1" hangingPunct="1"/>
            <a:r>
              <a:rPr lang="en-US" sz="2800" dirty="0" smtClean="0">
                <a:solidFill>
                  <a:srgbClr val="5C44EE"/>
                </a:solidFill>
                <a:latin typeface="Arial" charset="0"/>
                <a:cs typeface="Arial" charset="0"/>
              </a:rPr>
              <a:t>Thirdly:</a:t>
            </a:r>
            <a:r>
              <a:rPr lang="en-US" sz="2800" dirty="0" smtClean="0">
                <a:latin typeface="Arial" charset="0"/>
                <a:cs typeface="Arial" charset="0"/>
              </a:rPr>
              <a:t> give children the opportunity to help or contribute to the family. </a:t>
            </a:r>
            <a:r>
              <a:rPr lang="en-US" sz="1400" dirty="0" smtClean="0">
                <a:latin typeface="Arial" charset="0"/>
                <a:cs typeface="Arial" charset="0"/>
              </a:rPr>
              <a:t>(Michael Grose: ‘Bring out your child’s resilience’)</a:t>
            </a:r>
          </a:p>
          <a:p>
            <a:pPr eaLnBrk="1" hangingPunct="1"/>
            <a:endParaRPr lang="en-AU" dirty="0" smtClean="0"/>
          </a:p>
        </p:txBody>
      </p:sp>
      <p:sp>
        <p:nvSpPr>
          <p:cNvPr id="3481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D0742E-AF8C-4F81-86EE-2401F3F291AB}" type="datetime3">
              <a:rPr lang="en-US" smtClean="0"/>
              <a:pPr eaLnBrk="1" hangingPunct="1"/>
              <a:t>16 August 2013</a:t>
            </a:fld>
            <a:endParaRPr lang="en-US" dirty="0" smtClean="0"/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A7F551-5BA3-4DE0-849A-7029A33E6153}" type="slidenum">
              <a:rPr lang="en-US" smtClean="0"/>
              <a:pPr eaLnBrk="1" hangingPunct="1"/>
              <a:t>31</a:t>
            </a:fld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713" y="228600"/>
            <a:ext cx="6446837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How can parents promote resilience?</a:t>
            </a:r>
            <a:endParaRPr lang="en-AU" sz="3600" dirty="0" smtClean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2" name="Picture 11" descr="C:\Documents and Settings\judd terri\Local Settings\Temporary Internet Files\Content.IE5\1HFQO78I\MP90042270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92150"/>
            <a:ext cx="1476375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23850" y="1341438"/>
            <a:ext cx="8496300" cy="4678362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‘We can sometimes forget that kids only see one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side of any story’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 smtClean="0">
                <a:solidFill>
                  <a:srgbClr val="5C44EE"/>
                </a:solidFill>
                <a:latin typeface="Arial" pitchFamily="34" charset="0"/>
                <a:cs typeface="Arial" pitchFamily="34" charset="0"/>
              </a:rPr>
              <a:t>Use ‘teachable moments’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Help kids to see both sides…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“How could you find out what Jo is feeling sad about? and “What do you think you could do to help?”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b="1" i="1" dirty="0" smtClean="0">
                <a:solidFill>
                  <a:srgbClr val="5C44EE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800" b="1" i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‘If we are always there to protect them and rescue them they wont draw on their own resources’</a:t>
            </a:r>
            <a:r>
              <a:rPr lang="en-US" sz="2000" b="1" i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b="1" i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400" b="1" i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(Michael Grose)</a:t>
            </a:r>
            <a:endParaRPr lang="en-AU" sz="1400" b="1" i="1" dirty="0" smtClean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9B2485-7645-41DA-BEDE-142AEC1476DA}" type="datetime3">
              <a:rPr lang="en-US" smtClean="0"/>
              <a:pPr eaLnBrk="1" hangingPunct="1"/>
              <a:t>16 August 2013</a:t>
            </a:fld>
            <a:endParaRPr lang="en-US" dirty="0" smtClean="0"/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929B5F-DB69-40BC-A385-38074BA12DE6}" type="slidenum">
              <a:rPr lang="en-US" smtClean="0"/>
              <a:pPr eaLnBrk="1" hangingPunct="1"/>
              <a:t>32</a:t>
            </a:fld>
            <a:endParaRPr lang="en-US" dirty="0" smtClean="0"/>
          </a:p>
        </p:txBody>
      </p:sp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763713" y="188913"/>
            <a:ext cx="6446837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Promoting resilience: </a:t>
            </a:r>
            <a:br>
              <a:rPr lang="en-US" sz="3600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strategies for parents</a:t>
            </a:r>
            <a:endParaRPr lang="en-AU" sz="3600" dirty="0" smtClean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6" name="Picture 7" descr="C:\Documents and Settings\judd terri\Local Settings\Temporary Internet Files\Content.IE5\KLXZQ3DK\MP90030895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33375"/>
            <a:ext cx="20097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68313" y="1196975"/>
            <a:ext cx="8066087" cy="4822825"/>
          </a:xfrm>
        </p:spPr>
        <p:txBody>
          <a:bodyPr>
            <a:normAutofit fontScale="70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When raising children it is also important that  we teach children to </a:t>
            </a:r>
            <a:r>
              <a:rPr lang="en-US" sz="3600" dirty="0" smtClean="0">
                <a:solidFill>
                  <a:srgbClr val="5C44EE"/>
                </a:solidFill>
                <a:latin typeface="Arial" pitchFamily="34" charset="0"/>
                <a:cs typeface="Arial" pitchFamily="34" charset="0"/>
              </a:rPr>
              <a:t>differentiate between a want and a need.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3600" dirty="0" smtClean="0">
              <a:solidFill>
                <a:srgbClr val="5C44EE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600" b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It’s OK to say NO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and that children don’t always get what they want</a:t>
            </a:r>
            <a:r>
              <a:rPr lang="en-US" sz="3600" i="1" dirty="0" smtClean="0">
                <a:solidFill>
                  <a:srgbClr val="5C44E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when they want it.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Help children to </a:t>
            </a:r>
            <a:r>
              <a:rPr lang="en-US" sz="3600" dirty="0" smtClean="0">
                <a:solidFill>
                  <a:srgbClr val="5C44EE"/>
                </a:solidFill>
                <a:latin typeface="Arial" pitchFamily="34" charset="0"/>
                <a:cs typeface="Arial" pitchFamily="34" charset="0"/>
              </a:rPr>
              <a:t>process what they hear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and make sense of what they are listening to e.g. bushfires / floods etc / terrorism.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b="1" i="1" dirty="0" smtClean="0">
                <a:solidFill>
                  <a:srgbClr val="5C44EE"/>
                </a:solidFill>
                <a:latin typeface="Arial" pitchFamily="34" charset="0"/>
                <a:cs typeface="Arial" pitchFamily="34" charset="0"/>
              </a:rPr>
              <a:t>       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b="1" i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Give them a realistic view of the world.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b="1" i="1" dirty="0" smtClean="0">
                <a:solidFill>
                  <a:srgbClr val="5C44EE"/>
                </a:solidFill>
              </a:rPr>
              <a:t>  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AU" sz="2400" b="1" i="1" dirty="0" smtClean="0">
              <a:solidFill>
                <a:srgbClr val="5C44EE"/>
              </a:solidFill>
            </a:endParaRPr>
          </a:p>
        </p:txBody>
      </p:sp>
      <p:sp>
        <p:nvSpPr>
          <p:cNvPr id="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734E46-8E0D-44F7-9AC4-B4888C32D0DD}" type="datetime3">
              <a:rPr lang="en-US" smtClean="0"/>
              <a:pPr eaLnBrk="1" hangingPunct="1"/>
              <a:t>16 August 2013</a:t>
            </a:fld>
            <a:endParaRPr lang="en-US" dirty="0" smtClean="0"/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BE4292-2337-4E5E-9E0F-9924B4494298}" type="slidenum">
              <a:rPr lang="en-US" smtClean="0"/>
              <a:pPr eaLnBrk="1" hangingPunct="1"/>
              <a:t>33</a:t>
            </a:fld>
            <a:endParaRPr lang="en-US" dirty="0" smtClean="0"/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835150" y="228600"/>
            <a:ext cx="6375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Promoting resilience</a:t>
            </a:r>
            <a:endParaRPr lang="en-AU" dirty="0" smtClean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323850" y="2420938"/>
            <a:ext cx="8210550" cy="359886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5C44EE"/>
                </a:solidFill>
                <a:latin typeface="Arial" charset="0"/>
                <a:cs typeface="Arial" charset="0"/>
              </a:rPr>
              <a:t>Firstly,</a:t>
            </a:r>
            <a:r>
              <a:rPr lang="en-US" sz="2800" dirty="0" smtClean="0">
                <a:latin typeface="Arial" charset="0"/>
                <a:cs typeface="Arial" charset="0"/>
              </a:rPr>
              <a:t> practice resiliency yourself.</a:t>
            </a:r>
          </a:p>
          <a:p>
            <a:pPr eaLnBrk="1" hangingPunct="1"/>
            <a:r>
              <a:rPr lang="en-US" sz="2800" dirty="0" smtClean="0">
                <a:solidFill>
                  <a:srgbClr val="5C44EE"/>
                </a:solidFill>
                <a:latin typeface="Arial" charset="0"/>
                <a:cs typeface="Arial" charset="0"/>
              </a:rPr>
              <a:t>Secondly,</a:t>
            </a:r>
            <a:r>
              <a:rPr lang="en-US" sz="2800" dirty="0" smtClean="0">
                <a:latin typeface="Arial" charset="0"/>
                <a:cs typeface="Arial" charset="0"/>
              </a:rPr>
              <a:t> be supportive not protective.</a:t>
            </a:r>
          </a:p>
          <a:p>
            <a:pPr eaLnBrk="1" hangingPunct="1"/>
            <a:r>
              <a:rPr lang="en-US" sz="2800" dirty="0" smtClean="0">
                <a:solidFill>
                  <a:srgbClr val="5C44EE"/>
                </a:solidFill>
                <a:latin typeface="Arial" charset="0"/>
                <a:cs typeface="Arial" charset="0"/>
              </a:rPr>
              <a:t>Thirdly, </a:t>
            </a:r>
            <a:r>
              <a:rPr lang="en-US" sz="2800" dirty="0" smtClean="0">
                <a:latin typeface="Arial" charset="0"/>
                <a:cs typeface="Arial" charset="0"/>
              </a:rPr>
              <a:t>use those teachable moments.</a:t>
            </a:r>
          </a:p>
          <a:p>
            <a:pPr eaLnBrk="1" hangingPunct="1"/>
            <a:r>
              <a:rPr lang="en-US" sz="2800" dirty="0" smtClean="0">
                <a:solidFill>
                  <a:srgbClr val="5C44EE"/>
                </a:solidFill>
                <a:latin typeface="Arial" charset="0"/>
                <a:cs typeface="Arial" charset="0"/>
              </a:rPr>
              <a:t>Fourthly,</a:t>
            </a:r>
            <a:r>
              <a:rPr lang="en-US" sz="2800" dirty="0" smtClean="0">
                <a:latin typeface="Arial" charset="0"/>
                <a:cs typeface="Arial" charset="0"/>
              </a:rPr>
              <a:t> become involved in their lives but you don’t have to be involved in the minor issues of their lives. Be engaged and involved in your child’s learning and school.</a:t>
            </a:r>
          </a:p>
        </p:txBody>
      </p:sp>
      <p:sp>
        <p:nvSpPr>
          <p:cNvPr id="3789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B20476-2478-4674-9035-8712A361289A}" type="datetime3">
              <a:rPr lang="en-US" smtClean="0"/>
              <a:pPr eaLnBrk="1" hangingPunct="1"/>
              <a:t>16 August 2013</a:t>
            </a:fld>
            <a:endParaRPr lang="en-US" dirty="0" smtClean="0"/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BF67AA-055B-40C5-A307-EA9104B8C983}" type="slidenum">
              <a:rPr lang="en-US" smtClean="0"/>
              <a:pPr eaLnBrk="1" hangingPunct="1"/>
              <a:t>34</a:t>
            </a:fld>
            <a:endParaRPr lang="en-US" dirty="0" smtClean="0"/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763713" y="228600"/>
            <a:ext cx="6624711" cy="104016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Seven resilience promoting practices for parents</a:t>
            </a:r>
            <a:endParaRPr lang="en-AU" sz="3200" dirty="0" smtClean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68313" y="1916113"/>
            <a:ext cx="8066087" cy="4103687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5C44EE"/>
                </a:solidFill>
                <a:latin typeface="Arial" charset="0"/>
                <a:cs typeface="Arial" charset="0"/>
              </a:rPr>
              <a:t>Fifthly, </a:t>
            </a:r>
            <a:r>
              <a:rPr lang="en-US" sz="2800" dirty="0" smtClean="0">
                <a:latin typeface="Arial" charset="0"/>
                <a:cs typeface="Arial" charset="0"/>
              </a:rPr>
              <a:t>set limits on indulgences and boundaries on their behaviour.</a:t>
            </a:r>
          </a:p>
          <a:p>
            <a:pPr eaLnBrk="1" hangingPunct="1"/>
            <a:r>
              <a:rPr lang="en-US" sz="2800" dirty="0" smtClean="0">
                <a:solidFill>
                  <a:srgbClr val="5C44EE"/>
                </a:solidFill>
                <a:latin typeface="Arial" charset="0"/>
                <a:cs typeface="Arial" charset="0"/>
              </a:rPr>
              <a:t>Sixthly,</a:t>
            </a:r>
            <a:r>
              <a:rPr lang="en-US" sz="2800" dirty="0" smtClean="0">
                <a:latin typeface="Arial" charset="0"/>
                <a:cs typeface="Arial" charset="0"/>
              </a:rPr>
              <a:t> delay immediate gratification for long term goals. Don’t always give kids what they want and </a:t>
            </a:r>
          </a:p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Number </a:t>
            </a:r>
            <a:r>
              <a:rPr lang="en-US" sz="2800" dirty="0" smtClean="0">
                <a:solidFill>
                  <a:srgbClr val="5C44EE"/>
                </a:solidFill>
                <a:latin typeface="Arial" charset="0"/>
                <a:cs typeface="Arial" charset="0"/>
              </a:rPr>
              <a:t>seven, help your child process the world.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en-AU" sz="2800" i="1" dirty="0" smtClean="0">
                <a:solidFill>
                  <a:srgbClr val="CC6600"/>
                </a:solidFill>
                <a:latin typeface="Arial" charset="0"/>
                <a:cs typeface="Arial" charset="0"/>
              </a:rPr>
              <a:t> </a:t>
            </a:r>
            <a:r>
              <a:rPr lang="en-AU" sz="2000" i="1" dirty="0" smtClean="0">
                <a:solidFill>
                  <a:srgbClr val="CC6600"/>
                </a:solidFill>
                <a:latin typeface="Arial" charset="0"/>
                <a:cs typeface="Arial" charset="0"/>
              </a:rPr>
              <a:t>Finally: ‘You are your child’s first teacher’</a:t>
            </a:r>
            <a:br>
              <a:rPr lang="en-AU" sz="2000" i="1" dirty="0" smtClean="0">
                <a:solidFill>
                  <a:srgbClr val="CC6600"/>
                </a:solidFill>
                <a:latin typeface="Arial" charset="0"/>
                <a:cs typeface="Arial" charset="0"/>
              </a:rPr>
            </a:br>
            <a:r>
              <a:rPr lang="en-AU" sz="2000" i="1" dirty="0" smtClean="0">
                <a:solidFill>
                  <a:srgbClr val="CC6600"/>
                </a:solidFill>
                <a:latin typeface="Arial" charset="0"/>
                <a:cs typeface="Arial" charset="0"/>
              </a:rPr>
              <a:t>‘You make the difference’  </a:t>
            </a:r>
            <a:r>
              <a:rPr lang="en-AU" sz="2000" dirty="0" smtClean="0">
                <a:latin typeface="Arial" charset="0"/>
                <a:cs typeface="Arial" charset="0"/>
              </a:rPr>
              <a:t>What you think, what you say and what you do is very important.</a:t>
            </a:r>
          </a:p>
          <a:p>
            <a:pPr eaLnBrk="1" hangingPunct="1"/>
            <a:endParaRPr lang="en-AU" sz="2000" dirty="0" smtClean="0">
              <a:solidFill>
                <a:srgbClr val="5C44EE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AU" dirty="0" smtClean="0"/>
          </a:p>
        </p:txBody>
      </p:sp>
      <p:sp>
        <p:nvSpPr>
          <p:cNvPr id="3891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CDB5CF-2712-4933-B615-B79CB78A290C}" type="datetime3">
              <a:rPr lang="en-US" smtClean="0"/>
              <a:pPr eaLnBrk="1" hangingPunct="1"/>
              <a:t>16 August 2013</a:t>
            </a:fld>
            <a:endParaRPr lang="en-US" dirty="0" smtClean="0"/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DD34F5-0629-40D2-947A-5B28B0356369}" type="slidenum">
              <a:rPr lang="en-US" smtClean="0"/>
              <a:pPr eaLnBrk="1" hangingPunct="1"/>
              <a:t>35</a:t>
            </a:fld>
            <a:endParaRPr lang="en-US" dirty="0" smtClean="0"/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763713" y="260350"/>
            <a:ext cx="6696075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Resilience promoting factors for parents</a:t>
            </a:r>
            <a:endParaRPr lang="en-AU" sz="3200" dirty="0" smtClean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8" name="Picture 5" descr="C:\Users\Terri\AppData\Local\Microsoft\Windows\Temporary Internet Files\Content.IE5\J031DM8F\MP90044646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313" y="785813"/>
            <a:ext cx="180022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611188" y="1844675"/>
            <a:ext cx="7924800" cy="4175125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Kids matter: </a:t>
            </a:r>
            <a:r>
              <a:rPr lang="en-US" sz="2800" dirty="0" smtClean="0">
                <a:latin typeface="Arial" charset="0"/>
                <a:cs typeface="Arial" charset="0"/>
                <a:hlinkClick r:id="rId3"/>
              </a:rPr>
              <a:t>www.kidsmatter.edu.au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Kid’s Helpline: kidshelp.com.au</a:t>
            </a:r>
          </a:p>
          <a:p>
            <a:pPr eaLnBrk="1" hangingPunct="1">
              <a:buFont typeface="Wingdings 3" pitchFamily="18" charset="2"/>
              <a:buNone/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Reach Out: au.reachout.com</a:t>
            </a:r>
          </a:p>
          <a:p>
            <a:pPr eaLnBrk="1" hangingPunct="1">
              <a:buFont typeface="Wingdings 3" pitchFamily="18" charset="2"/>
              <a:buNone/>
            </a:pPr>
            <a:endParaRPr lang="en-AU" sz="28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  <a:hlinkClick r:id="rId4"/>
              </a:rPr>
              <a:t>http://www.youtube.com/watch?v=M0yhHKWUa0g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marL="109537" indent="0" eaLnBrk="1" hangingPunct="1">
              <a:buNone/>
            </a:pPr>
            <a:endParaRPr 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E70DD3-A511-443E-A3C3-E88CA5DB9A7C}" type="slidenum">
              <a:rPr lang="en-US" smtClean="0"/>
              <a:pPr eaLnBrk="1" hangingPunct="1"/>
              <a:t>36</a:t>
            </a:fld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228600"/>
            <a:ext cx="6375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Who can help?</a:t>
            </a:r>
            <a:endParaRPr lang="en-AU" sz="3600" dirty="0" smtClean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42" name="Picture 7" descr="C:\Users\Terri\AppData\Local\Microsoft\Windows\Temporary Internet Files\Content.IE5\TN2N4ZGW\MP900177781[1].jp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4477" y="5214650"/>
            <a:ext cx="2547938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28600"/>
            <a:ext cx="6230838" cy="914400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rgbClr val="5C44EE"/>
                </a:solidFill>
                <a:latin typeface="Arial" pitchFamily="34" charset="0"/>
                <a:cs typeface="Arial" pitchFamily="34" charset="0"/>
              </a:rPr>
              <a:t>Bullying and harassment</a:t>
            </a:r>
            <a:endParaRPr lang="en-AU" dirty="0">
              <a:solidFill>
                <a:srgbClr val="5C44E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27584" y="1916832"/>
            <a:ext cx="7562800" cy="4419600"/>
          </a:xfrm>
        </p:spPr>
        <p:txBody>
          <a:bodyPr/>
          <a:lstStyle/>
          <a:p>
            <a:pPr marL="342900" lvl="0" indent="-342900" eaLnBrk="1" hangingPunct="1">
              <a:spcBef>
                <a:spcPct val="20000"/>
              </a:spcBef>
              <a:buClr>
                <a:srgbClr val="996666"/>
              </a:buClr>
              <a:buSzPct val="80000"/>
              <a:buFont typeface="Wingdings" pitchFamily="2" charset="2"/>
              <a:buChar char="l"/>
            </a:pPr>
            <a:r>
              <a:rPr lang="en-US" sz="2400" b="1" kern="0" dirty="0">
                <a:solidFill>
                  <a:srgbClr val="000000"/>
                </a:solidFill>
                <a:latin typeface="Arial"/>
              </a:rPr>
              <a:t>Research reveals that 1 student in 4 is bullied weekly in Australian schools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996666"/>
              </a:buClr>
              <a:buSzPct val="80000"/>
              <a:buFont typeface="Wingdings" pitchFamily="2" charset="2"/>
              <a:buChar char="l"/>
            </a:pPr>
            <a:r>
              <a:rPr lang="en-US" sz="2400" b="1" kern="0" dirty="0">
                <a:solidFill>
                  <a:srgbClr val="000000"/>
                </a:solidFill>
                <a:latin typeface="Arial"/>
              </a:rPr>
              <a:t>Bullying is characterized by repeated incidents, usually by a bigger, stronger, more powerful child on a small or weaker child or a group of children on a single child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996666"/>
              </a:buClr>
              <a:buSzPct val="80000"/>
              <a:buFont typeface="Wingdings" pitchFamily="2" charset="2"/>
              <a:buChar char="l"/>
            </a:pPr>
            <a:r>
              <a:rPr lang="en-US" sz="2400" b="1" kern="0" dirty="0">
                <a:solidFill>
                  <a:srgbClr val="000000"/>
                </a:solidFill>
                <a:latin typeface="Arial"/>
              </a:rPr>
              <a:t>It may be: verbal, physical, social, psychological, ‘cyber bullying’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996666"/>
              </a:buClr>
              <a:buSzPct val="80000"/>
              <a:buFont typeface="Wingdings" pitchFamily="2" charset="2"/>
              <a:buChar char="l"/>
            </a:pPr>
            <a:r>
              <a:rPr lang="en-US" sz="2400" b="1" kern="0" dirty="0">
                <a:solidFill>
                  <a:srgbClr val="000000"/>
                </a:solidFill>
                <a:latin typeface="Arial"/>
              </a:rPr>
              <a:t>Bullying is about ‘power’ - ‘interpersonal power’ or ‘relationships’ power</a:t>
            </a:r>
          </a:p>
          <a:p>
            <a:pPr marL="342900" lvl="0" indent="-342900" algn="ctr" eaLnBrk="1" hangingPunct="1">
              <a:spcBef>
                <a:spcPct val="20000"/>
              </a:spcBef>
              <a:buClr>
                <a:srgbClr val="996666"/>
              </a:buClr>
              <a:buSzPct val="80000"/>
              <a:buNone/>
            </a:pPr>
            <a:r>
              <a:rPr lang="en-US" sz="2400" b="1" i="1" kern="0" dirty="0">
                <a:solidFill>
                  <a:srgbClr val="6666CC"/>
                </a:solidFill>
                <a:latin typeface="Arial"/>
              </a:rPr>
              <a:t>You as a parent are very important </a:t>
            </a:r>
          </a:p>
          <a:p>
            <a:pPr marL="342900" lvl="0" indent="-342900" algn="ctr" eaLnBrk="1" hangingPunct="1">
              <a:spcBef>
                <a:spcPct val="20000"/>
              </a:spcBef>
              <a:buClr>
                <a:srgbClr val="996666"/>
              </a:buClr>
              <a:buSzPct val="80000"/>
              <a:buNone/>
            </a:pPr>
            <a:r>
              <a:rPr lang="en-US" sz="2400" b="1" i="1" kern="0" dirty="0">
                <a:solidFill>
                  <a:srgbClr val="6666CC"/>
                </a:solidFill>
                <a:latin typeface="Arial"/>
              </a:rPr>
              <a:t>in helping your child</a:t>
            </a:r>
          </a:p>
          <a:p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786DF1-4C4B-495A-959A-12353C7863AD}" type="datetime3">
              <a:rPr lang="en-US" smtClean="0"/>
              <a:pPr>
                <a:defRPr/>
              </a:pPr>
              <a:t>16 August 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A4AA9-8376-48AA-8B2D-04F4DBB322D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9518119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28600"/>
            <a:ext cx="7056784" cy="9144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5C44EE"/>
                </a:solidFill>
                <a:latin typeface="Arial" pitchFamily="34" charset="0"/>
                <a:cs typeface="Arial" pitchFamily="34" charset="0"/>
              </a:rPr>
              <a:t>Research: Positive Schools Conference 2011</a:t>
            </a:r>
            <a:br>
              <a:rPr lang="en-US" sz="2400" dirty="0">
                <a:solidFill>
                  <a:srgbClr val="5C44EE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rgbClr val="5C44EE"/>
                </a:solidFill>
                <a:latin typeface="Arial" pitchFamily="34" charset="0"/>
                <a:cs typeface="Arial" pitchFamily="34" charset="0"/>
              </a:rPr>
              <a:t>Professor Donna Cross, Edith Cowan University</a:t>
            </a:r>
            <a:endParaRPr lang="en-AU" sz="2400" dirty="0">
              <a:solidFill>
                <a:srgbClr val="5C44E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210872" cy="4419600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rgbClr val="996666"/>
              </a:buClr>
              <a:buSzPct val="80000"/>
              <a:buFont typeface="Wingdings" pitchFamily="2" charset="2"/>
              <a:buChar char="l"/>
            </a:pPr>
            <a:r>
              <a:rPr lang="en-US" sz="2800" i="1" kern="0" dirty="0">
                <a:solidFill>
                  <a:srgbClr val="000000"/>
                </a:solidFill>
                <a:latin typeface="Arial"/>
              </a:rPr>
              <a:t>In 87% of bullying interactions, bystanders are present</a:t>
            </a:r>
          </a:p>
          <a:p>
            <a:pPr marL="342900" lvl="0" indent="-342900">
              <a:spcBef>
                <a:spcPct val="20000"/>
              </a:spcBef>
              <a:buClr>
                <a:srgbClr val="996666"/>
              </a:buClr>
              <a:buSzPct val="80000"/>
              <a:buFont typeface="Wingdings" pitchFamily="2" charset="2"/>
              <a:buChar char="l"/>
            </a:pPr>
            <a:r>
              <a:rPr lang="en-US" sz="2800" kern="0" dirty="0">
                <a:solidFill>
                  <a:srgbClr val="000000"/>
                </a:solidFill>
                <a:latin typeface="Arial"/>
              </a:rPr>
              <a:t>Bystanders can be </a:t>
            </a:r>
            <a:r>
              <a:rPr lang="en-US" sz="2800" kern="0" dirty="0">
                <a:solidFill>
                  <a:srgbClr val="C00000"/>
                </a:solidFill>
                <a:latin typeface="Arial"/>
              </a:rPr>
              <a:t>part of the problem </a:t>
            </a:r>
            <a:r>
              <a:rPr lang="en-US" sz="2800" kern="0" dirty="0">
                <a:solidFill>
                  <a:srgbClr val="0070C0"/>
                </a:solidFill>
                <a:latin typeface="Arial"/>
              </a:rPr>
              <a:t>OR</a:t>
            </a:r>
            <a:r>
              <a:rPr lang="en-US" sz="28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kern="0" dirty="0">
                <a:solidFill>
                  <a:srgbClr val="00B050"/>
                </a:solidFill>
                <a:latin typeface="Arial"/>
              </a:rPr>
              <a:t>the solution</a:t>
            </a:r>
          </a:p>
          <a:p>
            <a:pPr marL="342900" lvl="0" indent="-342900">
              <a:spcBef>
                <a:spcPct val="20000"/>
              </a:spcBef>
              <a:buClr>
                <a:srgbClr val="996666"/>
              </a:buClr>
              <a:buSzPct val="80000"/>
              <a:buFont typeface="Wingdings" pitchFamily="2" charset="2"/>
              <a:buChar char="l"/>
            </a:pPr>
            <a:r>
              <a:rPr lang="en-US" sz="2800" kern="0" dirty="0">
                <a:solidFill>
                  <a:srgbClr val="000000"/>
                </a:solidFill>
                <a:latin typeface="Arial"/>
              </a:rPr>
              <a:t>Important to include the role of ‘bystanders’ in the school policy</a:t>
            </a:r>
          </a:p>
          <a:p>
            <a:pPr marL="342900" lvl="0" indent="-342900">
              <a:spcBef>
                <a:spcPct val="20000"/>
              </a:spcBef>
              <a:buClr>
                <a:srgbClr val="996666"/>
              </a:buClr>
              <a:buSzPct val="80000"/>
              <a:buNone/>
            </a:pPr>
            <a:r>
              <a:rPr lang="en-US" sz="2800" i="1" kern="0" dirty="0">
                <a:solidFill>
                  <a:srgbClr val="00B050"/>
                </a:solidFill>
                <a:latin typeface="Arial"/>
              </a:rPr>
              <a:t>     </a:t>
            </a:r>
            <a:r>
              <a:rPr lang="en-US" sz="2800" i="1" kern="0" dirty="0">
                <a:solidFill>
                  <a:srgbClr val="0070C0"/>
                </a:solidFill>
                <a:latin typeface="Arial"/>
              </a:rPr>
              <a:t>“Everybody is responsible for bullying”</a:t>
            </a:r>
          </a:p>
          <a:p>
            <a:pPr marL="342900" lvl="0" indent="-342900">
              <a:spcBef>
                <a:spcPct val="20000"/>
              </a:spcBef>
              <a:buClr>
                <a:srgbClr val="996666"/>
              </a:buClr>
              <a:buSzPct val="80000"/>
              <a:buFont typeface="Wingdings" pitchFamily="2" charset="2"/>
              <a:buChar char="l"/>
            </a:pPr>
            <a:r>
              <a:rPr lang="en-US" sz="2800" kern="0" dirty="0">
                <a:solidFill>
                  <a:srgbClr val="000000"/>
                </a:solidFill>
                <a:latin typeface="Arial"/>
              </a:rPr>
              <a:t>Victims are less likely to receive assistance in a crowd</a:t>
            </a:r>
          </a:p>
          <a:p>
            <a:pPr marL="342900" lvl="0" indent="-342900">
              <a:spcBef>
                <a:spcPct val="20000"/>
              </a:spcBef>
              <a:buClr>
                <a:srgbClr val="996666"/>
              </a:buClr>
              <a:buSzPct val="80000"/>
              <a:buFont typeface="Wingdings" pitchFamily="2" charset="2"/>
              <a:buChar char="l"/>
            </a:pPr>
            <a:endParaRPr lang="en-AU" sz="3200" kern="0" dirty="0">
              <a:solidFill>
                <a:srgbClr val="00B050"/>
              </a:solidFill>
              <a:latin typeface="Arial"/>
            </a:endParaRPr>
          </a:p>
          <a:p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786DF1-4C4B-495A-959A-12353C7863AD}" type="datetime3">
              <a:rPr lang="en-US" smtClean="0"/>
              <a:pPr>
                <a:defRPr/>
              </a:pPr>
              <a:t>16 August 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A4AA9-8376-48AA-8B2D-04F4DBB322D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9224991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28600"/>
            <a:ext cx="6086822" cy="91440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5C44EE"/>
                </a:solidFill>
                <a:latin typeface="Arial" pitchFamily="34" charset="0"/>
                <a:cs typeface="Arial" pitchFamily="34" charset="0"/>
              </a:rPr>
              <a:t>Research: Professor Donna Cross</a:t>
            </a:r>
            <a:endParaRPr lang="en-AU" dirty="0">
              <a:solidFill>
                <a:srgbClr val="5C44E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66856" cy="441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When peers intervene: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Bullying will stop in 10 seconds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(Hawkins et al)</a:t>
            </a:r>
          </a:p>
          <a:p>
            <a:pPr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Parents: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“Social architecture </a:t>
            </a:r>
            <a:r>
              <a:rPr lang="en-US" dirty="0">
                <a:latin typeface="Arial" pitchFamily="34" charset="0"/>
                <a:cs typeface="Arial" pitchFamily="34" charset="0"/>
              </a:rPr>
              <a:t>is the best response”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Ensure that children have more than one group of friends</a:t>
            </a:r>
          </a:p>
          <a:p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786DF1-4C4B-495A-959A-12353C7863AD}" type="datetime3">
              <a:rPr lang="en-US" smtClean="0"/>
              <a:pPr>
                <a:defRPr/>
              </a:pPr>
              <a:t>16 August 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A4AA9-8376-48AA-8B2D-04F4DBB322D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659815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28600"/>
            <a:ext cx="6158830" cy="914400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rgbClr val="5C44EE"/>
                </a:solidFill>
                <a:latin typeface="Arial" pitchFamily="34" charset="0"/>
                <a:cs typeface="Arial" pitchFamily="34" charset="0"/>
              </a:rPr>
              <a:t>Bullying and harassment</a:t>
            </a:r>
            <a:endParaRPr lang="en-AU" dirty="0">
              <a:solidFill>
                <a:srgbClr val="5C44E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196752"/>
            <a:ext cx="8138864" cy="4823048"/>
          </a:xfrm>
        </p:spPr>
        <p:txBody>
          <a:bodyPr/>
          <a:lstStyle/>
          <a:p>
            <a:r>
              <a:rPr lang="en-AU" dirty="0" smtClean="0">
                <a:latin typeface="Arial" pitchFamily="34" charset="0"/>
                <a:cs typeface="Arial" pitchFamily="34" charset="0"/>
              </a:rPr>
              <a:t>Signs of bullying?</a:t>
            </a:r>
          </a:p>
          <a:p>
            <a:r>
              <a:rPr lang="en-AU" dirty="0" smtClean="0">
                <a:latin typeface="Arial" pitchFamily="34" charset="0"/>
                <a:cs typeface="Arial" pitchFamily="34" charset="0"/>
              </a:rPr>
              <a:t>Responding to bullying.</a:t>
            </a:r>
          </a:p>
          <a:p>
            <a:r>
              <a:rPr lang="en-AU" dirty="0" smtClean="0">
                <a:latin typeface="Arial" pitchFamily="34" charset="0"/>
                <a:cs typeface="Arial" pitchFamily="34" charset="0"/>
              </a:rPr>
              <a:t>How parents and carers can help.</a:t>
            </a:r>
          </a:p>
          <a:p>
            <a:pPr>
              <a:buFontTx/>
              <a:buChar char="-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Listen </a:t>
            </a:r>
          </a:p>
          <a:p>
            <a:pPr>
              <a:buFontTx/>
              <a:buChar char="-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Ask what is happening?</a:t>
            </a:r>
          </a:p>
          <a:p>
            <a:pPr>
              <a:buFontTx/>
              <a:buChar char="-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Encourage social skills, being assertive, telling the bully to stop, ask for help</a:t>
            </a:r>
          </a:p>
          <a:p>
            <a:pPr>
              <a:buFontTx/>
              <a:buChar char="-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Help your child think through different ways to deal with the problem</a:t>
            </a:r>
          </a:p>
          <a:p>
            <a:pPr>
              <a:buFontTx/>
              <a:buChar char="-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Work in partnership with the teacher</a:t>
            </a:r>
          </a:p>
          <a:p>
            <a:pPr>
              <a:buFontTx/>
              <a:buChar char="-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Keep talking with the school</a:t>
            </a:r>
            <a:endParaRPr lang="en-A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786DF1-4C4B-495A-959A-12353C7863AD}" type="datetime3">
              <a:rPr lang="en-US" smtClean="0"/>
              <a:pPr>
                <a:defRPr/>
              </a:pPr>
              <a:t>16 August 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A4AA9-8376-48AA-8B2D-04F4DBB322D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5072120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7128792" cy="914400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How are your child’s resilience skills developing?</a:t>
            </a:r>
            <a:endParaRPr lang="en-AU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600200"/>
            <a:ext cx="7994848" cy="4419600"/>
          </a:xfrm>
        </p:spPr>
        <p:txBody>
          <a:bodyPr/>
          <a:lstStyle/>
          <a:p>
            <a:pPr marL="109537" indent="0">
              <a:buNone/>
            </a:pPr>
            <a:r>
              <a:rPr lang="en-AU" b="1" dirty="0" smtClean="0">
                <a:solidFill>
                  <a:srgbClr val="5C44EE"/>
                </a:solidFill>
                <a:latin typeface="Arial" pitchFamily="34" charset="0"/>
                <a:cs typeface="Arial" pitchFamily="34" charset="0"/>
              </a:rPr>
              <a:t>Children’s resilience is enhanced when they:</a:t>
            </a:r>
          </a:p>
          <a:p>
            <a:r>
              <a:rPr lang="en-AU" b="1" dirty="0">
                <a:latin typeface="Arial" pitchFamily="34" charset="0"/>
                <a:cs typeface="Arial" pitchFamily="34" charset="0"/>
              </a:rPr>
              <a:t>a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re loved unconditionally</a:t>
            </a:r>
          </a:p>
          <a:p>
            <a:r>
              <a:rPr lang="en-AU" b="1" dirty="0">
                <a:latin typeface="Arial" pitchFamily="34" charset="0"/>
                <a:cs typeface="Arial" pitchFamily="34" charset="0"/>
              </a:rPr>
              <a:t>h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ave an older person outside the home they can talk to</a:t>
            </a:r>
          </a:p>
          <a:p>
            <a:r>
              <a:rPr lang="en-AU" b="1" dirty="0">
                <a:latin typeface="Arial" pitchFamily="34" charset="0"/>
                <a:cs typeface="Arial" pitchFamily="34" charset="0"/>
              </a:rPr>
              <a:t>a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re praised for doing things on their own </a:t>
            </a:r>
          </a:p>
          <a:p>
            <a:r>
              <a:rPr lang="en-AU" b="1" dirty="0">
                <a:latin typeface="Arial" pitchFamily="34" charset="0"/>
                <a:cs typeface="Arial" pitchFamily="34" charset="0"/>
              </a:rPr>
              <a:t>c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an count on their family</a:t>
            </a:r>
          </a:p>
          <a:p>
            <a:r>
              <a:rPr lang="en-AU" b="1" dirty="0">
                <a:latin typeface="Arial" pitchFamily="34" charset="0"/>
                <a:cs typeface="Arial" pitchFamily="34" charset="0"/>
              </a:rPr>
              <a:t>k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now someone they want to be like</a:t>
            </a:r>
          </a:p>
          <a:p>
            <a:r>
              <a:rPr lang="en-AU" b="1" dirty="0">
                <a:latin typeface="Arial" pitchFamily="34" charset="0"/>
                <a:cs typeface="Arial" pitchFamily="34" charset="0"/>
              </a:rPr>
              <a:t>b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elieve things will turn out right</a:t>
            </a:r>
          </a:p>
          <a:p>
            <a:pPr lvl="0">
              <a:buClr>
                <a:srgbClr val="2DA2BF"/>
              </a:buClr>
            </a:pPr>
            <a:r>
              <a:rPr lang="en-A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have a sense of power greater than themselves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786DF1-4C4B-495A-959A-12353C7863AD}" type="datetime3">
              <a:rPr lang="en-US" smtClean="0"/>
              <a:pPr>
                <a:defRPr/>
              </a:pPr>
              <a:t>16 August 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A4AA9-8376-48AA-8B2D-04F4DBB322D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97283" name="Picture 3" descr="C:\Users\judd terri\AppData\Local\Microsoft\Windows\Temporary Internet Files\Content.IE5\JNREK29P\MP90040105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861048"/>
            <a:ext cx="1741220" cy="139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5561095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7079183" cy="914400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Children’s resilience is enhanced by:</a:t>
            </a:r>
            <a:endParaRPr lang="en-AU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490792" cy="4419600"/>
          </a:xfrm>
        </p:spPr>
        <p:txBody>
          <a:bodyPr/>
          <a:lstStyle/>
          <a:p>
            <a:r>
              <a:rPr lang="en-AU" b="1" dirty="0" smtClean="0">
                <a:latin typeface="Arial" pitchFamily="34" charset="0"/>
                <a:cs typeface="Arial" pitchFamily="34" charset="0"/>
              </a:rPr>
              <a:t>are willing to try new things</a:t>
            </a:r>
          </a:p>
          <a:p>
            <a:r>
              <a:rPr lang="en-AU" b="1" dirty="0">
                <a:latin typeface="Arial" pitchFamily="34" charset="0"/>
                <a:cs typeface="Arial" pitchFamily="34" charset="0"/>
              </a:rPr>
              <a:t>f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eel that what they do makes a difference in how things turn out</a:t>
            </a:r>
          </a:p>
          <a:p>
            <a:r>
              <a:rPr lang="en-AU" b="1" dirty="0">
                <a:latin typeface="Arial" pitchFamily="34" charset="0"/>
                <a:cs typeface="Arial" pitchFamily="34" charset="0"/>
              </a:rPr>
              <a:t>l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ike themselves</a:t>
            </a:r>
          </a:p>
          <a:p>
            <a:r>
              <a:rPr lang="en-AU" b="1" dirty="0">
                <a:latin typeface="Arial" pitchFamily="34" charset="0"/>
                <a:cs typeface="Arial" pitchFamily="34" charset="0"/>
              </a:rPr>
              <a:t>c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an focus on a task and stay with it</a:t>
            </a:r>
          </a:p>
          <a:p>
            <a:pPr marL="109537" indent="0">
              <a:buNone/>
            </a:pPr>
            <a:endParaRPr lang="en-AU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AU" b="1" dirty="0">
                <a:latin typeface="Arial" pitchFamily="34" charset="0"/>
                <a:cs typeface="Arial" pitchFamily="34" charset="0"/>
              </a:rPr>
              <a:t>h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ave a sense of humour</a:t>
            </a:r>
          </a:p>
          <a:p>
            <a:pPr marL="109537" indent="0">
              <a:buNone/>
            </a:pPr>
            <a:endParaRPr lang="en-AU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AU" b="1" dirty="0">
                <a:latin typeface="Arial" pitchFamily="34" charset="0"/>
                <a:cs typeface="Arial" pitchFamily="34" charset="0"/>
              </a:rPr>
              <a:t>m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ake goals and plans, both short and long term</a:t>
            </a:r>
            <a:endParaRPr lang="en-A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786DF1-4C4B-495A-959A-12353C7863AD}" type="datetime3">
              <a:rPr lang="en-US" smtClean="0"/>
              <a:pPr>
                <a:defRPr/>
              </a:pPr>
              <a:t>16 August 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A4AA9-8376-48AA-8B2D-04F4DBB322D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96258" name="Picture 2" descr="C:\Users\judd terri\AppData\Local\Microsoft\Windows\Temporary Internet Files\Content.IE5\YDTIOQBA\MP90026223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89040"/>
            <a:ext cx="102971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1443090"/>
      </p:ext>
    </p:extLst>
  </p:cSld>
  <p:clrMapOvr>
    <a:masterClrMapping/>
  </p:clrMapOvr>
  <p:transition spd="med">
    <p:wipe dir="r"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tack of books design template">
  <a:themeElements>
    <a:clrScheme name="Stack of books desig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ck of books design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ck of book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Stack of books design template</Template>
  <TotalTime>7496</TotalTime>
  <Words>1947</Words>
  <Application>Microsoft Office PowerPoint</Application>
  <PresentationFormat>On-screen Show (4:3)</PresentationFormat>
  <Paragraphs>380</Paragraphs>
  <Slides>36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Stack of books design template</vt:lpstr>
      <vt:lpstr>Concourse</vt:lpstr>
      <vt:lpstr>Slide 1</vt:lpstr>
      <vt:lpstr>Resilience and social and emotional learning………</vt:lpstr>
      <vt:lpstr>Slide 3</vt:lpstr>
      <vt:lpstr>Bullying and harassment</vt:lpstr>
      <vt:lpstr>Research: Positive Schools Conference 2011 Professor Donna Cross, Edith Cowan University</vt:lpstr>
      <vt:lpstr>Research: Professor Donna Cross</vt:lpstr>
      <vt:lpstr>Bullying and harassment</vt:lpstr>
      <vt:lpstr>How are your child’s resilience skills developing?</vt:lpstr>
      <vt:lpstr>Children’s resilience is enhanced by:</vt:lpstr>
      <vt:lpstr>Slide 10</vt:lpstr>
      <vt:lpstr>Social and emotional learning ........</vt:lpstr>
      <vt:lpstr>Children who have developed social and emotional skills ....</vt:lpstr>
      <vt:lpstr>   Manage feelings: Children need support from parents and carers to manage their feelings effectively </vt:lpstr>
      <vt:lpstr>Resilient people have:</vt:lpstr>
      <vt:lpstr>Resilience</vt:lpstr>
      <vt:lpstr>Aspects of resilience</vt:lpstr>
      <vt:lpstr>What personal attributes do resilient people have?</vt:lpstr>
      <vt:lpstr>Personal attributes of resilient people.</vt:lpstr>
      <vt:lpstr>Slide 19</vt:lpstr>
      <vt:lpstr>Friendship skills:  Making friends</vt:lpstr>
      <vt:lpstr>Friendship skills:  Handling rejection</vt:lpstr>
      <vt:lpstr> Friendship skills: Managing emotions </vt:lpstr>
      <vt:lpstr>How thinking effects feelings….</vt:lpstr>
      <vt:lpstr>Friendship skills:  Smart decision making</vt:lpstr>
      <vt:lpstr>Self esteem and learning: </vt:lpstr>
      <vt:lpstr>Self esteem and learning</vt:lpstr>
      <vt:lpstr> Confidence and Self-esteem</vt:lpstr>
      <vt:lpstr>Confidence and  self esteem</vt:lpstr>
      <vt:lpstr>Building self esteem How parents can help….</vt:lpstr>
      <vt:lpstr>  Environmental attributes</vt:lpstr>
      <vt:lpstr>How can parents promote resilience?</vt:lpstr>
      <vt:lpstr>Promoting resilience:  strategies for parents</vt:lpstr>
      <vt:lpstr>Promoting resilience</vt:lpstr>
      <vt:lpstr>Seven resilience promoting practices for parents</vt:lpstr>
      <vt:lpstr>Resilience promoting factors for parents</vt:lpstr>
      <vt:lpstr>Who can help?</vt:lpstr>
    </vt:vector>
  </TitlesOfParts>
  <Company>Catholic Education Offioce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Mandatory Notification Awareness</dc:title>
  <dc:creator>Terri Judd</dc:creator>
  <cp:lastModifiedBy>codip</cp:lastModifiedBy>
  <cp:revision>814</cp:revision>
  <cp:lastPrinted>2013-03-13T05:02:55Z</cp:lastPrinted>
  <dcterms:created xsi:type="dcterms:W3CDTF">2002-06-08T03:05:13Z</dcterms:created>
  <dcterms:modified xsi:type="dcterms:W3CDTF">2013-08-15T23:55:48Z</dcterms:modified>
</cp:coreProperties>
</file>